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57" r:id="rId4"/>
    <p:sldId id="259" r:id="rId5"/>
    <p:sldId id="260" r:id="rId6"/>
    <p:sldId id="261" r:id="rId7"/>
    <p:sldId id="268" r:id="rId8"/>
    <p:sldId id="269" r:id="rId9"/>
    <p:sldId id="270" r:id="rId10"/>
    <p:sldId id="271" r:id="rId11"/>
    <p:sldId id="267" r:id="rId12"/>
    <p:sldId id="266" r:id="rId13"/>
  </p:sldIdLst>
  <p:sldSz cx="12192000" cy="6858000"/>
  <p:notesSz cx="6858000" cy="9144000"/>
  <p:defaultTextStyle>
    <a:defPPr>
      <a:defRPr lang="ar-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CD04E03E-540A-470D-937A-E0AD87771E72}">
          <p14:sldIdLst>
            <p14:sldId id="256"/>
            <p14:sldId id="258"/>
            <p14:sldId id="257"/>
            <p14:sldId id="259"/>
            <p14:sldId id="260"/>
            <p14:sldId id="261"/>
            <p14:sldId id="268"/>
            <p14:sldId id="269"/>
            <p14:sldId id="270"/>
            <p14:sldId id="271"/>
            <p14:sldId id="267"/>
            <p14:sldId id="26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70" d="100"/>
          <a:sy n="70" d="100"/>
        </p:scale>
        <p:origin x="1308" y="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04FA5-100B-0CA7-4E3D-A439FF2D4A4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DZ"/>
          </a:p>
        </p:txBody>
      </p:sp>
      <p:sp>
        <p:nvSpPr>
          <p:cNvPr id="3" name="Subtitle 2">
            <a:extLst>
              <a:ext uri="{FF2B5EF4-FFF2-40B4-BE49-F238E27FC236}">
                <a16:creationId xmlns:a16="http://schemas.microsoft.com/office/drawing/2014/main" id="{0E8A5316-F9A1-3175-89C7-D1AD1E8FFF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DZ"/>
          </a:p>
        </p:txBody>
      </p:sp>
      <p:sp>
        <p:nvSpPr>
          <p:cNvPr id="4" name="Date Placeholder 3">
            <a:extLst>
              <a:ext uri="{FF2B5EF4-FFF2-40B4-BE49-F238E27FC236}">
                <a16:creationId xmlns:a16="http://schemas.microsoft.com/office/drawing/2014/main" id="{039B24F9-E4F5-BE4B-D353-15277777DD84}"/>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5" name="Footer Placeholder 4">
            <a:extLst>
              <a:ext uri="{FF2B5EF4-FFF2-40B4-BE49-F238E27FC236}">
                <a16:creationId xmlns:a16="http://schemas.microsoft.com/office/drawing/2014/main" id="{C0F60E9D-3959-9FFE-141E-1108331FA59A}"/>
              </a:ext>
            </a:extLst>
          </p:cNvPr>
          <p:cNvSpPr>
            <a:spLocks noGrp="1"/>
          </p:cNvSpPr>
          <p:nvPr>
            <p:ph type="ftr" sz="quarter" idx="11"/>
          </p:nvPr>
        </p:nvSpPr>
        <p:spPr/>
        <p:txBody>
          <a:bodyPr/>
          <a:lstStyle/>
          <a:p>
            <a:endParaRPr lang="ar-DZ"/>
          </a:p>
        </p:txBody>
      </p:sp>
      <p:sp>
        <p:nvSpPr>
          <p:cNvPr id="6" name="Slide Number Placeholder 5">
            <a:extLst>
              <a:ext uri="{FF2B5EF4-FFF2-40B4-BE49-F238E27FC236}">
                <a16:creationId xmlns:a16="http://schemas.microsoft.com/office/drawing/2014/main" id="{A0B74F13-646E-B9D1-F543-8B836E5AE112}"/>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463381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78067-F48F-2261-EAA6-060EA996B757}"/>
              </a:ext>
            </a:extLst>
          </p:cNvPr>
          <p:cNvSpPr>
            <a:spLocks noGrp="1"/>
          </p:cNvSpPr>
          <p:nvPr>
            <p:ph type="title"/>
          </p:nvPr>
        </p:nvSpPr>
        <p:spPr/>
        <p:txBody>
          <a:bodyPr/>
          <a:lstStyle/>
          <a:p>
            <a:r>
              <a:rPr lang="en-US"/>
              <a:t>Click to edit Master title style</a:t>
            </a:r>
            <a:endParaRPr lang="ar-DZ"/>
          </a:p>
        </p:txBody>
      </p:sp>
      <p:sp>
        <p:nvSpPr>
          <p:cNvPr id="3" name="Vertical Text Placeholder 2">
            <a:extLst>
              <a:ext uri="{FF2B5EF4-FFF2-40B4-BE49-F238E27FC236}">
                <a16:creationId xmlns:a16="http://schemas.microsoft.com/office/drawing/2014/main" id="{8EB22C28-7C6F-3175-191D-5FCA4304053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4" name="Date Placeholder 3">
            <a:extLst>
              <a:ext uri="{FF2B5EF4-FFF2-40B4-BE49-F238E27FC236}">
                <a16:creationId xmlns:a16="http://schemas.microsoft.com/office/drawing/2014/main" id="{D60F83A7-99FE-679E-F8B2-2E9F0E40206E}"/>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5" name="Footer Placeholder 4">
            <a:extLst>
              <a:ext uri="{FF2B5EF4-FFF2-40B4-BE49-F238E27FC236}">
                <a16:creationId xmlns:a16="http://schemas.microsoft.com/office/drawing/2014/main" id="{A1B65BE3-A27D-7261-C5BF-0A71AFE343F1}"/>
              </a:ext>
            </a:extLst>
          </p:cNvPr>
          <p:cNvSpPr>
            <a:spLocks noGrp="1"/>
          </p:cNvSpPr>
          <p:nvPr>
            <p:ph type="ftr" sz="quarter" idx="11"/>
          </p:nvPr>
        </p:nvSpPr>
        <p:spPr/>
        <p:txBody>
          <a:bodyPr/>
          <a:lstStyle/>
          <a:p>
            <a:endParaRPr lang="ar-DZ"/>
          </a:p>
        </p:txBody>
      </p:sp>
      <p:sp>
        <p:nvSpPr>
          <p:cNvPr id="6" name="Slide Number Placeholder 5">
            <a:extLst>
              <a:ext uri="{FF2B5EF4-FFF2-40B4-BE49-F238E27FC236}">
                <a16:creationId xmlns:a16="http://schemas.microsoft.com/office/drawing/2014/main" id="{E691C958-2DBD-B543-14C7-02366527E606}"/>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6570086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AAFE61-DAA8-7778-9DA5-D2E36A2EB33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DZ"/>
          </a:p>
        </p:txBody>
      </p:sp>
      <p:sp>
        <p:nvSpPr>
          <p:cNvPr id="3" name="Vertical Text Placeholder 2">
            <a:extLst>
              <a:ext uri="{FF2B5EF4-FFF2-40B4-BE49-F238E27FC236}">
                <a16:creationId xmlns:a16="http://schemas.microsoft.com/office/drawing/2014/main" id="{DA268183-EFEE-1262-A1B1-2044C8C8D6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4" name="Date Placeholder 3">
            <a:extLst>
              <a:ext uri="{FF2B5EF4-FFF2-40B4-BE49-F238E27FC236}">
                <a16:creationId xmlns:a16="http://schemas.microsoft.com/office/drawing/2014/main" id="{58817911-517F-E52B-FE9B-91B40F00D6FA}"/>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5" name="Footer Placeholder 4">
            <a:extLst>
              <a:ext uri="{FF2B5EF4-FFF2-40B4-BE49-F238E27FC236}">
                <a16:creationId xmlns:a16="http://schemas.microsoft.com/office/drawing/2014/main" id="{408C4BA6-FE31-9654-A219-71DBE685929B}"/>
              </a:ext>
            </a:extLst>
          </p:cNvPr>
          <p:cNvSpPr>
            <a:spLocks noGrp="1"/>
          </p:cNvSpPr>
          <p:nvPr>
            <p:ph type="ftr" sz="quarter" idx="11"/>
          </p:nvPr>
        </p:nvSpPr>
        <p:spPr/>
        <p:txBody>
          <a:bodyPr/>
          <a:lstStyle/>
          <a:p>
            <a:endParaRPr lang="ar-DZ"/>
          </a:p>
        </p:txBody>
      </p:sp>
      <p:sp>
        <p:nvSpPr>
          <p:cNvPr id="6" name="Slide Number Placeholder 5">
            <a:extLst>
              <a:ext uri="{FF2B5EF4-FFF2-40B4-BE49-F238E27FC236}">
                <a16:creationId xmlns:a16="http://schemas.microsoft.com/office/drawing/2014/main" id="{A3E3A8A6-FCF3-AEB7-458A-3C3D68AF5540}"/>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150684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F686-5B49-79BF-277C-AC56B8BBF0BB}"/>
              </a:ext>
            </a:extLst>
          </p:cNvPr>
          <p:cNvSpPr>
            <a:spLocks noGrp="1"/>
          </p:cNvSpPr>
          <p:nvPr>
            <p:ph type="title"/>
          </p:nvPr>
        </p:nvSpPr>
        <p:spPr/>
        <p:txBody>
          <a:bodyPr/>
          <a:lstStyle/>
          <a:p>
            <a:r>
              <a:rPr lang="en-US"/>
              <a:t>Click to edit Master title style</a:t>
            </a:r>
            <a:endParaRPr lang="ar-DZ"/>
          </a:p>
        </p:txBody>
      </p:sp>
      <p:sp>
        <p:nvSpPr>
          <p:cNvPr id="3" name="Content Placeholder 2">
            <a:extLst>
              <a:ext uri="{FF2B5EF4-FFF2-40B4-BE49-F238E27FC236}">
                <a16:creationId xmlns:a16="http://schemas.microsoft.com/office/drawing/2014/main" id="{4F4342AE-1CBC-3BF6-2837-A39F792C6F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4" name="Date Placeholder 3">
            <a:extLst>
              <a:ext uri="{FF2B5EF4-FFF2-40B4-BE49-F238E27FC236}">
                <a16:creationId xmlns:a16="http://schemas.microsoft.com/office/drawing/2014/main" id="{42BB2939-D2CC-4119-517F-DB39AD0745F0}"/>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5" name="Footer Placeholder 4">
            <a:extLst>
              <a:ext uri="{FF2B5EF4-FFF2-40B4-BE49-F238E27FC236}">
                <a16:creationId xmlns:a16="http://schemas.microsoft.com/office/drawing/2014/main" id="{52227955-1EA0-4F78-E818-DDE97545021A}"/>
              </a:ext>
            </a:extLst>
          </p:cNvPr>
          <p:cNvSpPr>
            <a:spLocks noGrp="1"/>
          </p:cNvSpPr>
          <p:nvPr>
            <p:ph type="ftr" sz="quarter" idx="11"/>
          </p:nvPr>
        </p:nvSpPr>
        <p:spPr/>
        <p:txBody>
          <a:bodyPr/>
          <a:lstStyle/>
          <a:p>
            <a:endParaRPr lang="ar-DZ"/>
          </a:p>
        </p:txBody>
      </p:sp>
      <p:sp>
        <p:nvSpPr>
          <p:cNvPr id="6" name="Slide Number Placeholder 5">
            <a:extLst>
              <a:ext uri="{FF2B5EF4-FFF2-40B4-BE49-F238E27FC236}">
                <a16:creationId xmlns:a16="http://schemas.microsoft.com/office/drawing/2014/main" id="{02C79754-24C8-A4BE-A984-0F119DD2FF61}"/>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731061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7BC7F-8D62-252A-9B05-DF2935BC44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DZ"/>
          </a:p>
        </p:txBody>
      </p:sp>
      <p:sp>
        <p:nvSpPr>
          <p:cNvPr id="3" name="Text Placeholder 2">
            <a:extLst>
              <a:ext uri="{FF2B5EF4-FFF2-40B4-BE49-F238E27FC236}">
                <a16:creationId xmlns:a16="http://schemas.microsoft.com/office/drawing/2014/main" id="{0E161010-F40E-69E0-C2BA-F1CD48EFA379}"/>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30DE94-87DB-B51A-C07C-0FF37F763389}"/>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5" name="Footer Placeholder 4">
            <a:extLst>
              <a:ext uri="{FF2B5EF4-FFF2-40B4-BE49-F238E27FC236}">
                <a16:creationId xmlns:a16="http://schemas.microsoft.com/office/drawing/2014/main" id="{571A4393-FD2D-721A-26FB-539854C3CBD7}"/>
              </a:ext>
            </a:extLst>
          </p:cNvPr>
          <p:cNvSpPr>
            <a:spLocks noGrp="1"/>
          </p:cNvSpPr>
          <p:nvPr>
            <p:ph type="ftr" sz="quarter" idx="11"/>
          </p:nvPr>
        </p:nvSpPr>
        <p:spPr/>
        <p:txBody>
          <a:bodyPr/>
          <a:lstStyle/>
          <a:p>
            <a:endParaRPr lang="ar-DZ"/>
          </a:p>
        </p:txBody>
      </p:sp>
      <p:sp>
        <p:nvSpPr>
          <p:cNvPr id="6" name="Slide Number Placeholder 5">
            <a:extLst>
              <a:ext uri="{FF2B5EF4-FFF2-40B4-BE49-F238E27FC236}">
                <a16:creationId xmlns:a16="http://schemas.microsoft.com/office/drawing/2014/main" id="{9F441B02-17AC-8076-1790-2D500C74784F}"/>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42470796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1104-E9BE-5FE3-6922-FF7549A58AA9}"/>
              </a:ext>
            </a:extLst>
          </p:cNvPr>
          <p:cNvSpPr>
            <a:spLocks noGrp="1"/>
          </p:cNvSpPr>
          <p:nvPr>
            <p:ph type="title"/>
          </p:nvPr>
        </p:nvSpPr>
        <p:spPr/>
        <p:txBody>
          <a:bodyPr/>
          <a:lstStyle/>
          <a:p>
            <a:r>
              <a:rPr lang="en-US"/>
              <a:t>Click to edit Master title style</a:t>
            </a:r>
            <a:endParaRPr lang="ar-DZ"/>
          </a:p>
        </p:txBody>
      </p:sp>
      <p:sp>
        <p:nvSpPr>
          <p:cNvPr id="3" name="Content Placeholder 2">
            <a:extLst>
              <a:ext uri="{FF2B5EF4-FFF2-40B4-BE49-F238E27FC236}">
                <a16:creationId xmlns:a16="http://schemas.microsoft.com/office/drawing/2014/main" id="{EFFFD011-0B68-1649-3627-949A4E6763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4" name="Content Placeholder 3">
            <a:extLst>
              <a:ext uri="{FF2B5EF4-FFF2-40B4-BE49-F238E27FC236}">
                <a16:creationId xmlns:a16="http://schemas.microsoft.com/office/drawing/2014/main" id="{4D6B4F02-FAF1-1744-FF54-1F90297743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5" name="Date Placeholder 4">
            <a:extLst>
              <a:ext uri="{FF2B5EF4-FFF2-40B4-BE49-F238E27FC236}">
                <a16:creationId xmlns:a16="http://schemas.microsoft.com/office/drawing/2014/main" id="{03A1686D-CF15-20D8-EC76-6C03187FE1C9}"/>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6" name="Footer Placeholder 5">
            <a:extLst>
              <a:ext uri="{FF2B5EF4-FFF2-40B4-BE49-F238E27FC236}">
                <a16:creationId xmlns:a16="http://schemas.microsoft.com/office/drawing/2014/main" id="{4B1FD27F-169A-A28F-D543-3799BCA1476D}"/>
              </a:ext>
            </a:extLst>
          </p:cNvPr>
          <p:cNvSpPr>
            <a:spLocks noGrp="1"/>
          </p:cNvSpPr>
          <p:nvPr>
            <p:ph type="ftr" sz="quarter" idx="11"/>
          </p:nvPr>
        </p:nvSpPr>
        <p:spPr/>
        <p:txBody>
          <a:bodyPr/>
          <a:lstStyle/>
          <a:p>
            <a:endParaRPr lang="ar-DZ"/>
          </a:p>
        </p:txBody>
      </p:sp>
      <p:sp>
        <p:nvSpPr>
          <p:cNvPr id="7" name="Slide Number Placeholder 6">
            <a:extLst>
              <a:ext uri="{FF2B5EF4-FFF2-40B4-BE49-F238E27FC236}">
                <a16:creationId xmlns:a16="http://schemas.microsoft.com/office/drawing/2014/main" id="{C0B9D4D7-927D-F83A-BEB5-49E0608DCEFF}"/>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24084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4D2E-4A05-B37E-2AB9-5BC0D902FCA0}"/>
              </a:ext>
            </a:extLst>
          </p:cNvPr>
          <p:cNvSpPr>
            <a:spLocks noGrp="1"/>
          </p:cNvSpPr>
          <p:nvPr>
            <p:ph type="title"/>
          </p:nvPr>
        </p:nvSpPr>
        <p:spPr>
          <a:xfrm>
            <a:off x="839788" y="365125"/>
            <a:ext cx="10515600" cy="1325563"/>
          </a:xfrm>
        </p:spPr>
        <p:txBody>
          <a:bodyPr/>
          <a:lstStyle/>
          <a:p>
            <a:r>
              <a:rPr lang="en-US"/>
              <a:t>Click to edit Master title style</a:t>
            </a:r>
            <a:endParaRPr lang="ar-DZ"/>
          </a:p>
        </p:txBody>
      </p:sp>
      <p:sp>
        <p:nvSpPr>
          <p:cNvPr id="3" name="Text Placeholder 2">
            <a:extLst>
              <a:ext uri="{FF2B5EF4-FFF2-40B4-BE49-F238E27FC236}">
                <a16:creationId xmlns:a16="http://schemas.microsoft.com/office/drawing/2014/main" id="{0568CE35-09E8-03A2-EDB8-FEFAE23C68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869348-2C93-0C4C-2F42-B9AD4E844D6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5" name="Text Placeholder 4">
            <a:extLst>
              <a:ext uri="{FF2B5EF4-FFF2-40B4-BE49-F238E27FC236}">
                <a16:creationId xmlns:a16="http://schemas.microsoft.com/office/drawing/2014/main" id="{285693C9-91C2-7071-94E3-62E6D747F4B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F8EAF57-CE60-1E6D-FA25-38934A46184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7" name="Date Placeholder 6">
            <a:extLst>
              <a:ext uri="{FF2B5EF4-FFF2-40B4-BE49-F238E27FC236}">
                <a16:creationId xmlns:a16="http://schemas.microsoft.com/office/drawing/2014/main" id="{4A03C03B-6C63-E13D-45FA-70DB8AA19E08}"/>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8" name="Footer Placeholder 7">
            <a:extLst>
              <a:ext uri="{FF2B5EF4-FFF2-40B4-BE49-F238E27FC236}">
                <a16:creationId xmlns:a16="http://schemas.microsoft.com/office/drawing/2014/main" id="{5E7CD579-B472-B937-35E9-336B761B19E8}"/>
              </a:ext>
            </a:extLst>
          </p:cNvPr>
          <p:cNvSpPr>
            <a:spLocks noGrp="1"/>
          </p:cNvSpPr>
          <p:nvPr>
            <p:ph type="ftr" sz="quarter" idx="11"/>
          </p:nvPr>
        </p:nvSpPr>
        <p:spPr/>
        <p:txBody>
          <a:bodyPr/>
          <a:lstStyle/>
          <a:p>
            <a:endParaRPr lang="ar-DZ"/>
          </a:p>
        </p:txBody>
      </p:sp>
      <p:sp>
        <p:nvSpPr>
          <p:cNvPr id="9" name="Slide Number Placeholder 8">
            <a:extLst>
              <a:ext uri="{FF2B5EF4-FFF2-40B4-BE49-F238E27FC236}">
                <a16:creationId xmlns:a16="http://schemas.microsoft.com/office/drawing/2014/main" id="{3E98C0EC-23F1-F4A7-3A93-8B61C136613B}"/>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793709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0180-41E7-0862-CFF8-4407762735BB}"/>
              </a:ext>
            </a:extLst>
          </p:cNvPr>
          <p:cNvSpPr>
            <a:spLocks noGrp="1"/>
          </p:cNvSpPr>
          <p:nvPr>
            <p:ph type="title"/>
          </p:nvPr>
        </p:nvSpPr>
        <p:spPr/>
        <p:txBody>
          <a:bodyPr/>
          <a:lstStyle/>
          <a:p>
            <a:r>
              <a:rPr lang="en-US"/>
              <a:t>Click to edit Master title style</a:t>
            </a:r>
            <a:endParaRPr lang="ar-DZ"/>
          </a:p>
        </p:txBody>
      </p:sp>
      <p:sp>
        <p:nvSpPr>
          <p:cNvPr id="3" name="Date Placeholder 2">
            <a:extLst>
              <a:ext uri="{FF2B5EF4-FFF2-40B4-BE49-F238E27FC236}">
                <a16:creationId xmlns:a16="http://schemas.microsoft.com/office/drawing/2014/main" id="{6C1E7397-5F5A-2C09-3CF5-F80EF7DFA301}"/>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4" name="Footer Placeholder 3">
            <a:extLst>
              <a:ext uri="{FF2B5EF4-FFF2-40B4-BE49-F238E27FC236}">
                <a16:creationId xmlns:a16="http://schemas.microsoft.com/office/drawing/2014/main" id="{EB1829A1-66A4-F52B-1317-3197D626EF8A}"/>
              </a:ext>
            </a:extLst>
          </p:cNvPr>
          <p:cNvSpPr>
            <a:spLocks noGrp="1"/>
          </p:cNvSpPr>
          <p:nvPr>
            <p:ph type="ftr" sz="quarter" idx="11"/>
          </p:nvPr>
        </p:nvSpPr>
        <p:spPr/>
        <p:txBody>
          <a:bodyPr/>
          <a:lstStyle/>
          <a:p>
            <a:endParaRPr lang="ar-DZ"/>
          </a:p>
        </p:txBody>
      </p:sp>
      <p:sp>
        <p:nvSpPr>
          <p:cNvPr id="5" name="Slide Number Placeholder 4">
            <a:extLst>
              <a:ext uri="{FF2B5EF4-FFF2-40B4-BE49-F238E27FC236}">
                <a16:creationId xmlns:a16="http://schemas.microsoft.com/office/drawing/2014/main" id="{7C6450BB-E48B-6484-9BC5-9329C81D705F}"/>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278461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00566-50EB-9F3D-B5D3-7489E3B2507C}"/>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3" name="Footer Placeholder 2">
            <a:extLst>
              <a:ext uri="{FF2B5EF4-FFF2-40B4-BE49-F238E27FC236}">
                <a16:creationId xmlns:a16="http://schemas.microsoft.com/office/drawing/2014/main" id="{4C3B9954-FB28-BC6F-8B40-44F3780DA4B9}"/>
              </a:ext>
            </a:extLst>
          </p:cNvPr>
          <p:cNvSpPr>
            <a:spLocks noGrp="1"/>
          </p:cNvSpPr>
          <p:nvPr>
            <p:ph type="ftr" sz="quarter" idx="11"/>
          </p:nvPr>
        </p:nvSpPr>
        <p:spPr/>
        <p:txBody>
          <a:bodyPr/>
          <a:lstStyle/>
          <a:p>
            <a:endParaRPr lang="ar-DZ"/>
          </a:p>
        </p:txBody>
      </p:sp>
      <p:sp>
        <p:nvSpPr>
          <p:cNvPr id="4" name="Slide Number Placeholder 3">
            <a:extLst>
              <a:ext uri="{FF2B5EF4-FFF2-40B4-BE49-F238E27FC236}">
                <a16:creationId xmlns:a16="http://schemas.microsoft.com/office/drawing/2014/main" id="{97EDA8DF-EAFD-4DF5-191B-0523B649F8D0}"/>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2562330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B6EB-7B03-476B-1887-D5D99651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DZ"/>
          </a:p>
        </p:txBody>
      </p:sp>
      <p:sp>
        <p:nvSpPr>
          <p:cNvPr id="3" name="Content Placeholder 2">
            <a:extLst>
              <a:ext uri="{FF2B5EF4-FFF2-40B4-BE49-F238E27FC236}">
                <a16:creationId xmlns:a16="http://schemas.microsoft.com/office/drawing/2014/main" id="{B25F45E9-D9EB-07FF-1660-93EEB7A948E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4" name="Text Placeholder 3">
            <a:extLst>
              <a:ext uri="{FF2B5EF4-FFF2-40B4-BE49-F238E27FC236}">
                <a16:creationId xmlns:a16="http://schemas.microsoft.com/office/drawing/2014/main" id="{9F031ECF-9439-A954-6DFF-E2D0115D1B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E8DB3C-6F81-3208-1D99-957661BC9064}"/>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6" name="Footer Placeholder 5">
            <a:extLst>
              <a:ext uri="{FF2B5EF4-FFF2-40B4-BE49-F238E27FC236}">
                <a16:creationId xmlns:a16="http://schemas.microsoft.com/office/drawing/2014/main" id="{038431ED-8935-7BC8-98B9-E30171E3BEF3}"/>
              </a:ext>
            </a:extLst>
          </p:cNvPr>
          <p:cNvSpPr>
            <a:spLocks noGrp="1"/>
          </p:cNvSpPr>
          <p:nvPr>
            <p:ph type="ftr" sz="quarter" idx="11"/>
          </p:nvPr>
        </p:nvSpPr>
        <p:spPr/>
        <p:txBody>
          <a:bodyPr/>
          <a:lstStyle/>
          <a:p>
            <a:endParaRPr lang="ar-DZ"/>
          </a:p>
        </p:txBody>
      </p:sp>
      <p:sp>
        <p:nvSpPr>
          <p:cNvPr id="7" name="Slide Number Placeholder 6">
            <a:extLst>
              <a:ext uri="{FF2B5EF4-FFF2-40B4-BE49-F238E27FC236}">
                <a16:creationId xmlns:a16="http://schemas.microsoft.com/office/drawing/2014/main" id="{0CCB2DF3-CA6C-D751-460D-46D2E371FA06}"/>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1713068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6C2E6-EBDE-786E-94D2-B265EBF6C4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DZ"/>
          </a:p>
        </p:txBody>
      </p:sp>
      <p:sp>
        <p:nvSpPr>
          <p:cNvPr id="3" name="Picture Placeholder 2">
            <a:extLst>
              <a:ext uri="{FF2B5EF4-FFF2-40B4-BE49-F238E27FC236}">
                <a16:creationId xmlns:a16="http://schemas.microsoft.com/office/drawing/2014/main" id="{8F93612A-BBAC-8C1C-9AF2-7DD54B3366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DZ"/>
          </a:p>
        </p:txBody>
      </p:sp>
      <p:sp>
        <p:nvSpPr>
          <p:cNvPr id="4" name="Text Placeholder 3">
            <a:extLst>
              <a:ext uri="{FF2B5EF4-FFF2-40B4-BE49-F238E27FC236}">
                <a16:creationId xmlns:a16="http://schemas.microsoft.com/office/drawing/2014/main" id="{B23FEE20-9020-0308-A582-EAA616ACB5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2B7326-C77E-F131-2D76-D07429BC3E81}"/>
              </a:ext>
            </a:extLst>
          </p:cNvPr>
          <p:cNvSpPr>
            <a:spLocks noGrp="1"/>
          </p:cNvSpPr>
          <p:nvPr>
            <p:ph type="dt" sz="half" idx="10"/>
          </p:nvPr>
        </p:nvSpPr>
        <p:spPr/>
        <p:txBody>
          <a:bodyPr/>
          <a:lstStyle/>
          <a:p>
            <a:fld id="{2CBAF212-B579-4232-BEF4-DE6CE533ABAC}" type="datetimeFigureOut">
              <a:rPr lang="ar-DZ" smtClean="0"/>
              <a:t>02-05-1447</a:t>
            </a:fld>
            <a:endParaRPr lang="ar-DZ"/>
          </a:p>
        </p:txBody>
      </p:sp>
      <p:sp>
        <p:nvSpPr>
          <p:cNvPr id="6" name="Footer Placeholder 5">
            <a:extLst>
              <a:ext uri="{FF2B5EF4-FFF2-40B4-BE49-F238E27FC236}">
                <a16:creationId xmlns:a16="http://schemas.microsoft.com/office/drawing/2014/main" id="{78C4E66E-086B-2A38-FD10-68B1CA3832BC}"/>
              </a:ext>
            </a:extLst>
          </p:cNvPr>
          <p:cNvSpPr>
            <a:spLocks noGrp="1"/>
          </p:cNvSpPr>
          <p:nvPr>
            <p:ph type="ftr" sz="quarter" idx="11"/>
          </p:nvPr>
        </p:nvSpPr>
        <p:spPr/>
        <p:txBody>
          <a:bodyPr/>
          <a:lstStyle/>
          <a:p>
            <a:endParaRPr lang="ar-DZ"/>
          </a:p>
        </p:txBody>
      </p:sp>
      <p:sp>
        <p:nvSpPr>
          <p:cNvPr id="7" name="Slide Number Placeholder 6">
            <a:extLst>
              <a:ext uri="{FF2B5EF4-FFF2-40B4-BE49-F238E27FC236}">
                <a16:creationId xmlns:a16="http://schemas.microsoft.com/office/drawing/2014/main" id="{9BC24C4F-20CB-D5FC-C43A-1C528774E785}"/>
              </a:ext>
            </a:extLst>
          </p:cNvPr>
          <p:cNvSpPr>
            <a:spLocks noGrp="1"/>
          </p:cNvSpPr>
          <p:nvPr>
            <p:ph type="sldNum" sz="quarter" idx="12"/>
          </p:nvPr>
        </p:nvSpPr>
        <p:spPr/>
        <p:txBody>
          <a:bodyPr/>
          <a:lstStyle/>
          <a:p>
            <a:fld id="{35B6918C-5D28-47B4-82DC-68116A99BCC0}" type="slidenum">
              <a:rPr lang="ar-DZ" smtClean="0"/>
              <a:t>‹N°›</a:t>
            </a:fld>
            <a:endParaRPr lang="ar-DZ"/>
          </a:p>
        </p:txBody>
      </p:sp>
    </p:spTree>
    <p:extLst>
      <p:ext uri="{BB962C8B-B14F-4D97-AF65-F5344CB8AC3E}">
        <p14:creationId xmlns:p14="http://schemas.microsoft.com/office/powerpoint/2010/main" val="3187418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90FCBB-5533-3CC1-2B03-70812D52A4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DZ"/>
          </a:p>
        </p:txBody>
      </p:sp>
      <p:sp>
        <p:nvSpPr>
          <p:cNvPr id="3" name="Text Placeholder 2">
            <a:extLst>
              <a:ext uri="{FF2B5EF4-FFF2-40B4-BE49-F238E27FC236}">
                <a16:creationId xmlns:a16="http://schemas.microsoft.com/office/drawing/2014/main" id="{8C3CB9F2-5AB5-2989-B078-B35154B902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DZ"/>
          </a:p>
        </p:txBody>
      </p:sp>
      <p:sp>
        <p:nvSpPr>
          <p:cNvPr id="4" name="Date Placeholder 3">
            <a:extLst>
              <a:ext uri="{FF2B5EF4-FFF2-40B4-BE49-F238E27FC236}">
                <a16:creationId xmlns:a16="http://schemas.microsoft.com/office/drawing/2014/main" id="{A9EA95D9-2CDE-DF45-AE81-98DCB4652D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BAF212-B579-4232-BEF4-DE6CE533ABAC}" type="datetimeFigureOut">
              <a:rPr lang="ar-DZ" smtClean="0"/>
              <a:t>02-05-1447</a:t>
            </a:fld>
            <a:endParaRPr lang="ar-DZ"/>
          </a:p>
        </p:txBody>
      </p:sp>
      <p:sp>
        <p:nvSpPr>
          <p:cNvPr id="5" name="Footer Placeholder 4">
            <a:extLst>
              <a:ext uri="{FF2B5EF4-FFF2-40B4-BE49-F238E27FC236}">
                <a16:creationId xmlns:a16="http://schemas.microsoft.com/office/drawing/2014/main" id="{9DEC4C0B-613B-85FE-BE66-7F50F33EA36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DZ"/>
          </a:p>
        </p:txBody>
      </p:sp>
      <p:sp>
        <p:nvSpPr>
          <p:cNvPr id="6" name="Slide Number Placeholder 5">
            <a:extLst>
              <a:ext uri="{FF2B5EF4-FFF2-40B4-BE49-F238E27FC236}">
                <a16:creationId xmlns:a16="http://schemas.microsoft.com/office/drawing/2014/main" id="{C534BE2B-C7D1-F7D6-2733-B95A0ADD8AD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5B6918C-5D28-47B4-82DC-68116A99BCC0}" type="slidenum">
              <a:rPr lang="ar-DZ" smtClean="0"/>
              <a:t>‹N°›</a:t>
            </a:fld>
            <a:endParaRPr lang="ar-DZ"/>
          </a:p>
        </p:txBody>
      </p:sp>
    </p:spTree>
    <p:extLst>
      <p:ext uri="{BB962C8B-B14F-4D97-AF65-F5344CB8AC3E}">
        <p14:creationId xmlns:p14="http://schemas.microsoft.com/office/powerpoint/2010/main" val="2324026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D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Sensitivity for bacterial  growth on Muler agar media(MU agar) c Sensitivity for bacterial  growth on Muler agar media(MU agar) contains small light grain, blood was drawn to the needle in syring and antibiotic. antibiogramme stock pictures, royalty-free photos &amp; images">
            <a:extLst>
              <a:ext uri="{FF2B5EF4-FFF2-40B4-BE49-F238E27FC236}">
                <a16:creationId xmlns:a16="http://schemas.microsoft.com/office/drawing/2014/main" id="{C91F60F1-80E4-825B-F039-BD2607A4A0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ffectLst>
            <a:glow rad="139700">
              <a:schemeClr val="accent1">
                <a:satMod val="175000"/>
                <a:alpha val="40000"/>
              </a:schemeClr>
            </a:glow>
            <a:reflection endPos="0" dist="50800" dir="5400000" sy="-100000" algn="bl" rotWithShape="0"/>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F7BB7A-5FEA-08B4-4CB4-4E8F9577C5A8}"/>
              </a:ext>
            </a:extLst>
          </p:cNvPr>
          <p:cNvSpPr txBox="1"/>
          <p:nvPr/>
        </p:nvSpPr>
        <p:spPr>
          <a:xfrm>
            <a:off x="1770077" y="176169"/>
            <a:ext cx="8707773" cy="923330"/>
          </a:xfrm>
          <a:prstGeom prst="rect">
            <a:avLst/>
          </a:prstGeom>
          <a:noFill/>
        </p:spPr>
        <p:txBody>
          <a:bodyPr wrap="square" rtlCol="1">
            <a:spAutoFit/>
          </a:bodyPr>
          <a:lstStyle/>
          <a:p>
            <a:pPr algn="ctr"/>
            <a:r>
              <a:rPr lang="en-US" b="1" dirty="0"/>
              <a:t>Universit</a:t>
            </a:r>
            <a:r>
              <a:rPr lang="fr-FR" b="1" dirty="0"/>
              <a:t>é </a:t>
            </a:r>
            <a:r>
              <a:rPr lang="en-US" b="1" dirty="0"/>
              <a:t>Mohamed Khider Biskra  </a:t>
            </a:r>
          </a:p>
          <a:p>
            <a:pPr algn="ctr"/>
            <a:r>
              <a:rPr lang="en-US" b="1" dirty="0"/>
              <a:t>Facult</a:t>
            </a:r>
            <a:r>
              <a:rPr lang="fr-FR" b="1" dirty="0"/>
              <a:t>é </a:t>
            </a:r>
            <a:r>
              <a:rPr lang="en-US" b="1" dirty="0"/>
              <a:t>des sciences de la nature et de la vie et science de la terre </a:t>
            </a:r>
          </a:p>
          <a:p>
            <a:pPr algn="ctr"/>
            <a:r>
              <a:rPr lang="en-US" b="1" dirty="0"/>
              <a:t>D</a:t>
            </a:r>
            <a:r>
              <a:rPr lang="fr-FR" b="1" dirty="0"/>
              <a:t>é</a:t>
            </a:r>
            <a:r>
              <a:rPr lang="en-US" b="1" dirty="0"/>
              <a:t>partement des science de la nature et de la vie</a:t>
            </a:r>
            <a:endParaRPr lang="ar-DZ" b="1" dirty="0"/>
          </a:p>
        </p:txBody>
      </p:sp>
      <p:sp>
        <p:nvSpPr>
          <p:cNvPr id="3" name="TextBox 2">
            <a:extLst>
              <a:ext uri="{FF2B5EF4-FFF2-40B4-BE49-F238E27FC236}">
                <a16:creationId xmlns:a16="http://schemas.microsoft.com/office/drawing/2014/main" id="{513A0D74-9DA8-2809-ABB7-BAD826AB8213}"/>
              </a:ext>
            </a:extLst>
          </p:cNvPr>
          <p:cNvSpPr txBox="1"/>
          <p:nvPr/>
        </p:nvSpPr>
        <p:spPr>
          <a:xfrm>
            <a:off x="2239862" y="2295594"/>
            <a:ext cx="7197754" cy="1323439"/>
          </a:xfrm>
          <a:prstGeom prst="rect">
            <a:avLst/>
          </a:prstGeom>
          <a:noFill/>
        </p:spPr>
        <p:txBody>
          <a:bodyPr wrap="square" rtlCol="1">
            <a:spAutoFit/>
          </a:bodyPr>
          <a:lstStyle/>
          <a:p>
            <a:pPr algn="ctr"/>
            <a:r>
              <a:rPr lang="fr-FR" sz="4000" dirty="0">
                <a:solidFill>
                  <a:schemeClr val="accent5">
                    <a:lumMod val="75000"/>
                  </a:schemeClr>
                </a:solidFill>
                <a:latin typeface="Cooper Black" panose="0208090404030B020404" pitchFamily="18" charset="0"/>
              </a:rPr>
              <a:t>Antibiogramme selon la méthode Kirby-Bauer</a:t>
            </a:r>
            <a:endParaRPr lang="ar-DZ" sz="4000" dirty="0">
              <a:solidFill>
                <a:schemeClr val="accent5">
                  <a:lumMod val="75000"/>
                </a:schemeClr>
              </a:solidFill>
              <a:latin typeface="Cooper Black" panose="0208090404030B020404" pitchFamily="18" charset="0"/>
            </a:endParaRPr>
          </a:p>
        </p:txBody>
      </p:sp>
      <p:sp>
        <p:nvSpPr>
          <p:cNvPr id="4" name="TextBox 3">
            <a:extLst>
              <a:ext uri="{FF2B5EF4-FFF2-40B4-BE49-F238E27FC236}">
                <a16:creationId xmlns:a16="http://schemas.microsoft.com/office/drawing/2014/main" id="{1DAAC8DB-917F-ACC6-E8B4-33D058D88686}"/>
              </a:ext>
            </a:extLst>
          </p:cNvPr>
          <p:cNvSpPr txBox="1"/>
          <p:nvPr/>
        </p:nvSpPr>
        <p:spPr>
          <a:xfrm>
            <a:off x="511728" y="4301915"/>
            <a:ext cx="3304898" cy="1200329"/>
          </a:xfrm>
          <a:prstGeom prst="rect">
            <a:avLst/>
          </a:prstGeom>
          <a:noFill/>
        </p:spPr>
        <p:txBody>
          <a:bodyPr wrap="square" rtlCol="1">
            <a:spAutoFit/>
          </a:bodyPr>
          <a:lstStyle/>
          <a:p>
            <a:r>
              <a:rPr lang="ar-DZ" sz="2400" b="1" i="1" dirty="0"/>
              <a:t>  </a:t>
            </a:r>
            <a:r>
              <a:rPr lang="en-US" sz="2400" b="1" i="1" dirty="0"/>
              <a:t>Pr</a:t>
            </a:r>
            <a:r>
              <a:rPr lang="fr-FR" sz="2400" b="1" i="1" dirty="0"/>
              <a:t>é</a:t>
            </a:r>
            <a:r>
              <a:rPr lang="en-US" sz="2400" b="1" i="1" dirty="0"/>
              <a:t>sente par</a:t>
            </a:r>
            <a:r>
              <a:rPr lang="fr-FR" sz="2400" dirty="0"/>
              <a:t>:</a:t>
            </a:r>
          </a:p>
          <a:p>
            <a:r>
              <a:rPr lang="ar-DZ" sz="2400" dirty="0"/>
              <a:t>    </a:t>
            </a:r>
            <a:r>
              <a:rPr lang="en-US" sz="2400" dirty="0"/>
              <a:t>Megherbi Manar </a:t>
            </a:r>
          </a:p>
          <a:p>
            <a:r>
              <a:rPr lang="ar-DZ" sz="2400" dirty="0"/>
              <a:t>    </a:t>
            </a:r>
            <a:r>
              <a:rPr lang="en-US" sz="2400" dirty="0"/>
              <a:t>Megueddem Ikram</a:t>
            </a:r>
            <a:endParaRPr lang="ar-DZ" sz="2400" dirty="0"/>
          </a:p>
        </p:txBody>
      </p:sp>
      <p:sp>
        <p:nvSpPr>
          <p:cNvPr id="5" name="TextBox 4">
            <a:extLst>
              <a:ext uri="{FF2B5EF4-FFF2-40B4-BE49-F238E27FC236}">
                <a16:creationId xmlns:a16="http://schemas.microsoft.com/office/drawing/2014/main" id="{55CE98B8-AA05-F9A7-ADF4-E73CE8F68073}"/>
              </a:ext>
            </a:extLst>
          </p:cNvPr>
          <p:cNvSpPr txBox="1"/>
          <p:nvPr/>
        </p:nvSpPr>
        <p:spPr>
          <a:xfrm>
            <a:off x="511729" y="3655584"/>
            <a:ext cx="3900880" cy="646331"/>
          </a:xfrm>
          <a:prstGeom prst="rect">
            <a:avLst/>
          </a:prstGeom>
          <a:noFill/>
        </p:spPr>
        <p:txBody>
          <a:bodyPr wrap="square" rtlCol="1">
            <a:spAutoFit/>
          </a:bodyPr>
          <a:lstStyle/>
          <a:p>
            <a:pPr algn="ctr"/>
            <a:r>
              <a:rPr lang="ar-DZ" b="1" dirty="0"/>
              <a:t>   </a:t>
            </a:r>
            <a:r>
              <a:rPr lang="en-US" b="1" dirty="0"/>
              <a:t>Sp</a:t>
            </a:r>
            <a:r>
              <a:rPr lang="fr-FR" b="1" dirty="0"/>
              <a:t>é</a:t>
            </a:r>
            <a:r>
              <a:rPr lang="en-US" b="1" dirty="0"/>
              <a:t>cialit</a:t>
            </a:r>
            <a:r>
              <a:rPr lang="fr-FR" b="1" dirty="0"/>
              <a:t>é</a:t>
            </a:r>
            <a:r>
              <a:rPr lang="fr-FR" dirty="0"/>
              <a:t>: </a:t>
            </a:r>
            <a:r>
              <a:rPr lang="en-US" dirty="0"/>
              <a:t>Microbiologie appliqu</a:t>
            </a:r>
            <a:r>
              <a:rPr lang="fr-FR" dirty="0"/>
              <a:t>é</a:t>
            </a:r>
            <a:r>
              <a:rPr lang="en-US" dirty="0"/>
              <a:t>e</a:t>
            </a:r>
          </a:p>
          <a:p>
            <a:r>
              <a:rPr lang="ar-DZ" b="1" dirty="0"/>
              <a:t>                          </a:t>
            </a:r>
            <a:r>
              <a:rPr lang="en-US" b="1" dirty="0"/>
              <a:t>Groupe</a:t>
            </a:r>
            <a:r>
              <a:rPr lang="fr-FR" dirty="0"/>
              <a:t>: </a:t>
            </a:r>
            <a:r>
              <a:rPr lang="en-US" dirty="0"/>
              <a:t>03  </a:t>
            </a:r>
            <a:endParaRPr lang="ar-DZ" dirty="0"/>
          </a:p>
        </p:txBody>
      </p:sp>
      <p:sp>
        <p:nvSpPr>
          <p:cNvPr id="6" name="TextBox 5">
            <a:extLst>
              <a:ext uri="{FF2B5EF4-FFF2-40B4-BE49-F238E27FC236}">
                <a16:creationId xmlns:a16="http://schemas.microsoft.com/office/drawing/2014/main" id="{408A0D2B-AAC1-7CB8-3C69-B477675B9470}"/>
              </a:ext>
            </a:extLst>
          </p:cNvPr>
          <p:cNvSpPr txBox="1"/>
          <p:nvPr/>
        </p:nvSpPr>
        <p:spPr>
          <a:xfrm>
            <a:off x="3456264" y="6031684"/>
            <a:ext cx="4521666" cy="646331"/>
          </a:xfrm>
          <a:prstGeom prst="rect">
            <a:avLst/>
          </a:prstGeom>
          <a:noFill/>
        </p:spPr>
        <p:txBody>
          <a:bodyPr wrap="square" rtlCol="1">
            <a:spAutoFit/>
          </a:bodyPr>
          <a:lstStyle/>
          <a:p>
            <a:pPr algn="ctr"/>
            <a:r>
              <a:rPr lang="en-US" dirty="0"/>
              <a:t>Ann</a:t>
            </a:r>
            <a:r>
              <a:rPr lang="fr-FR" dirty="0"/>
              <a:t>é</a:t>
            </a:r>
            <a:r>
              <a:rPr lang="en-US" dirty="0"/>
              <a:t>e universitaire</a:t>
            </a:r>
            <a:r>
              <a:rPr lang="fr-FR" dirty="0"/>
              <a:t>:</a:t>
            </a:r>
          </a:p>
          <a:p>
            <a:pPr algn="ctr"/>
            <a:r>
              <a:rPr lang="en-US" dirty="0"/>
              <a:t>2025/2026</a:t>
            </a:r>
            <a:endParaRPr lang="ar-DZ" dirty="0"/>
          </a:p>
        </p:txBody>
      </p:sp>
      <p:sp>
        <p:nvSpPr>
          <p:cNvPr id="8" name="ZoneTexte 7">
            <a:extLst>
              <a:ext uri="{FF2B5EF4-FFF2-40B4-BE49-F238E27FC236}">
                <a16:creationId xmlns:a16="http://schemas.microsoft.com/office/drawing/2014/main" id="{6D3972EB-F643-C955-8F8B-FE95F8470BBF}"/>
              </a:ext>
            </a:extLst>
          </p:cNvPr>
          <p:cNvSpPr txBox="1"/>
          <p:nvPr/>
        </p:nvSpPr>
        <p:spPr>
          <a:xfrm>
            <a:off x="7633252" y="3922643"/>
            <a:ext cx="1619354" cy="1107996"/>
          </a:xfrm>
          <a:prstGeom prst="rect">
            <a:avLst/>
          </a:prstGeom>
          <a:noFill/>
        </p:spPr>
        <p:txBody>
          <a:bodyPr wrap="none" rtlCol="0">
            <a:spAutoFit/>
          </a:bodyPr>
          <a:lstStyle/>
          <a:p>
            <a:endParaRPr lang="fr-FR" b="1" dirty="0"/>
          </a:p>
          <a:p>
            <a:r>
              <a:rPr lang="fr-FR" sz="2400" b="1" dirty="0"/>
              <a:t>Dirigé par</a:t>
            </a:r>
            <a:r>
              <a:rPr lang="fr-FR" sz="2400" dirty="0"/>
              <a:t>:</a:t>
            </a:r>
          </a:p>
          <a:p>
            <a:r>
              <a:rPr lang="fr-FR" sz="2400" dirty="0"/>
              <a:t>     </a:t>
            </a:r>
            <a:r>
              <a:rPr lang="fr-FR" sz="2400" dirty="0" err="1"/>
              <a:t>Barket.A</a:t>
            </a:r>
            <a:endParaRPr lang="fr-FR" sz="2400" dirty="0"/>
          </a:p>
        </p:txBody>
      </p:sp>
      <p:pic>
        <p:nvPicPr>
          <p:cNvPr id="9" name="Image 8">
            <a:extLst>
              <a:ext uri="{FF2B5EF4-FFF2-40B4-BE49-F238E27FC236}">
                <a16:creationId xmlns:a16="http://schemas.microsoft.com/office/drawing/2014/main" id="{2740C009-52CB-3068-DD1A-F0739DB4F86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543996" y="0"/>
            <a:ext cx="1854647" cy="1991984"/>
          </a:xfrm>
          <a:prstGeom prst="rect">
            <a:avLst/>
          </a:prstGeom>
        </p:spPr>
      </p:pic>
      <p:pic>
        <p:nvPicPr>
          <p:cNvPr id="10" name="Image 9">
            <a:extLst>
              <a:ext uri="{FF2B5EF4-FFF2-40B4-BE49-F238E27FC236}">
                <a16:creationId xmlns:a16="http://schemas.microsoft.com/office/drawing/2014/main" id="{CE3BFCAD-CDD7-041A-AA8F-9CA431FA4C25}"/>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imgEffect>
                  </a14:imgLayer>
                </a14:imgProps>
              </a:ext>
            </a:extLst>
          </a:blip>
          <a:stretch>
            <a:fillRect/>
          </a:stretch>
        </p:blipFill>
        <p:spPr>
          <a:xfrm>
            <a:off x="9849284" y="0"/>
            <a:ext cx="1854647" cy="1991984"/>
          </a:xfrm>
          <a:prstGeom prst="rect">
            <a:avLst/>
          </a:prstGeom>
        </p:spPr>
      </p:pic>
    </p:spTree>
    <p:extLst>
      <p:ext uri="{BB962C8B-B14F-4D97-AF65-F5344CB8AC3E}">
        <p14:creationId xmlns:p14="http://schemas.microsoft.com/office/powerpoint/2010/main" val="383500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84CDE-5129-1511-0216-36A305504CE3}"/>
              </a:ext>
            </a:extLst>
          </p:cNvPr>
          <p:cNvSpPr/>
          <p:nvPr/>
        </p:nvSpPr>
        <p:spPr>
          <a:xfrm>
            <a:off x="0" y="0"/>
            <a:ext cx="12192000" cy="6858000"/>
          </a:xfrm>
          <a:prstGeom prst="rect">
            <a:avLst/>
          </a:prstGeom>
          <a:gradFill>
            <a:gsLst>
              <a:gs pos="0">
                <a:schemeClr val="tx1">
                  <a:alpha val="0"/>
                </a:schemeClr>
              </a:gs>
              <a:gs pos="95000">
                <a:schemeClr val="tx1">
                  <a:lumMod val="50000"/>
                  <a:lumOff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10" name="Group 9">
            <a:extLst>
              <a:ext uri="{FF2B5EF4-FFF2-40B4-BE49-F238E27FC236}">
                <a16:creationId xmlns:a16="http://schemas.microsoft.com/office/drawing/2014/main" id="{B31BB0B9-940F-E804-27B0-524A230AE067}"/>
              </a:ext>
            </a:extLst>
          </p:cNvPr>
          <p:cNvGrpSpPr/>
          <p:nvPr/>
        </p:nvGrpSpPr>
        <p:grpSpPr>
          <a:xfrm rot="5400000">
            <a:off x="-3721768" y="-1491916"/>
            <a:ext cx="8390021" cy="10038347"/>
            <a:chOff x="-3721768" y="-1491916"/>
            <a:chExt cx="8390021" cy="10038347"/>
          </a:xfrm>
        </p:grpSpPr>
        <p:sp useBgFill="1">
          <p:nvSpPr>
            <p:cNvPr id="3" name="Flowchart: Summing Junction 2">
              <a:extLst>
                <a:ext uri="{FF2B5EF4-FFF2-40B4-BE49-F238E27FC236}">
                  <a16:creationId xmlns:a16="http://schemas.microsoft.com/office/drawing/2014/main" id="{373D0F03-4D2E-6513-BE2D-FE8A70F3E67C}"/>
                </a:ext>
              </a:extLst>
            </p:cNvPr>
            <p:cNvSpPr/>
            <p:nvPr/>
          </p:nvSpPr>
          <p:spPr>
            <a:xfrm>
              <a:off x="-3721768" y="-1491916"/>
              <a:ext cx="8390021" cy="10038347"/>
            </a:xfrm>
            <a:prstGeom prst="flowChartSummingJunction">
              <a:avLst/>
            </a:prstGeom>
            <a:ln w="12700">
              <a:solidFill>
                <a:schemeClr val="bg1">
                  <a:lumMod val="95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5" name="TextBox 4">
              <a:extLst>
                <a:ext uri="{FF2B5EF4-FFF2-40B4-BE49-F238E27FC236}">
                  <a16:creationId xmlns:a16="http://schemas.microsoft.com/office/drawing/2014/main" id="{C1F5C139-3C16-DD7D-9B9E-962FC691C3DF}"/>
                </a:ext>
              </a:extLst>
            </p:cNvPr>
            <p:cNvSpPr txBox="1"/>
            <p:nvPr/>
          </p:nvSpPr>
          <p:spPr>
            <a:xfrm rot="5400000">
              <a:off x="1556083" y="3144253"/>
              <a:ext cx="3112169" cy="400110"/>
            </a:xfrm>
            <a:prstGeom prst="rect">
              <a:avLst/>
            </a:prstGeom>
            <a:noFill/>
          </p:spPr>
          <p:txBody>
            <a:bodyPr wrap="square" rtlCol="1">
              <a:spAutoFit/>
            </a:bodyPr>
            <a:lstStyle/>
            <a:p>
              <a:r>
                <a:rPr lang="en-US" sz="2000" b="1" dirty="0">
                  <a:highlight>
                    <a:srgbClr val="C0C0C0"/>
                  </a:highlight>
                </a:rPr>
                <a:t>Lecture et </a:t>
              </a:r>
              <a:r>
                <a:rPr lang="en-US" sz="2000" b="1" dirty="0" err="1">
                  <a:highlight>
                    <a:srgbClr val="C0C0C0"/>
                  </a:highlight>
                </a:rPr>
                <a:t>interprétation</a:t>
              </a:r>
              <a:endParaRPr lang="ar-DZ" sz="2000" b="1" dirty="0">
                <a:highlight>
                  <a:srgbClr val="C0C0C0"/>
                </a:highlight>
              </a:endParaRPr>
            </a:p>
          </p:txBody>
        </p:sp>
        <p:sp>
          <p:nvSpPr>
            <p:cNvPr id="6" name="TextBox 5">
              <a:extLst>
                <a:ext uri="{FF2B5EF4-FFF2-40B4-BE49-F238E27FC236}">
                  <a16:creationId xmlns:a16="http://schemas.microsoft.com/office/drawing/2014/main" id="{01B15635-5C5C-F71D-5A2A-715B7BCED681}"/>
                </a:ext>
              </a:extLst>
            </p:cNvPr>
            <p:cNvSpPr txBox="1"/>
            <p:nvPr/>
          </p:nvSpPr>
          <p:spPr>
            <a:xfrm>
              <a:off x="-1925054" y="6288506"/>
              <a:ext cx="5037221" cy="400110"/>
            </a:xfrm>
            <a:prstGeom prst="rect">
              <a:avLst/>
            </a:prstGeom>
            <a:noFill/>
          </p:spPr>
          <p:txBody>
            <a:bodyPr wrap="square" rtlCol="1">
              <a:spAutoFit/>
            </a:bodyPr>
            <a:lstStyle/>
            <a:p>
              <a:r>
                <a:rPr lang="en-US" sz="2000" b="1" dirty="0" err="1">
                  <a:highlight>
                    <a:srgbClr val="C0C0C0"/>
                  </a:highlight>
                </a:rPr>
                <a:t>Critères</a:t>
              </a:r>
              <a:r>
                <a:rPr lang="en-US" sz="2000" b="1" dirty="0">
                  <a:highlight>
                    <a:srgbClr val="C0C0C0"/>
                  </a:highlight>
                </a:rPr>
                <a:t> </a:t>
              </a:r>
              <a:r>
                <a:rPr lang="en-US" sz="2000" b="1" dirty="0" err="1">
                  <a:highlight>
                    <a:srgbClr val="C0C0C0"/>
                  </a:highlight>
                </a:rPr>
                <a:t>d'Interprétation</a:t>
              </a:r>
              <a:r>
                <a:rPr lang="en-US" sz="2000" b="1" dirty="0">
                  <a:highlight>
                    <a:srgbClr val="C0C0C0"/>
                  </a:highlight>
                </a:rPr>
                <a:t> (CLSI/EUCAST</a:t>
              </a:r>
              <a:endParaRPr lang="ar-DZ" sz="2000" b="1" dirty="0">
                <a:highlight>
                  <a:srgbClr val="C0C0C0"/>
                </a:highlight>
              </a:endParaRPr>
            </a:p>
          </p:txBody>
        </p:sp>
        <p:sp>
          <p:nvSpPr>
            <p:cNvPr id="7" name="TextBox 6">
              <a:extLst>
                <a:ext uri="{FF2B5EF4-FFF2-40B4-BE49-F238E27FC236}">
                  <a16:creationId xmlns:a16="http://schemas.microsoft.com/office/drawing/2014/main" id="{8190F6CA-3FEB-A37A-33D7-218D7B8C665D}"/>
                </a:ext>
              </a:extLst>
            </p:cNvPr>
            <p:cNvSpPr txBox="1"/>
            <p:nvPr/>
          </p:nvSpPr>
          <p:spPr>
            <a:xfrm rot="16200000">
              <a:off x="-4290794" y="3228944"/>
              <a:ext cx="4652211" cy="400110"/>
            </a:xfrm>
            <a:prstGeom prst="rect">
              <a:avLst/>
            </a:prstGeom>
            <a:noFill/>
          </p:spPr>
          <p:txBody>
            <a:bodyPr wrap="square" rtlCol="1">
              <a:spAutoFit/>
            </a:bodyPr>
            <a:lstStyle/>
            <a:p>
              <a:r>
                <a:rPr lang="fr-FR" sz="2000" b="1" dirty="0">
                  <a:highlight>
                    <a:srgbClr val="C0C0C0"/>
                  </a:highlight>
                </a:rPr>
                <a:t>Importance de la méthode Kirby-Bauer</a:t>
              </a:r>
              <a:endParaRPr lang="ar-DZ" sz="2000" b="1" dirty="0">
                <a:highlight>
                  <a:srgbClr val="C0C0C0"/>
                </a:highlight>
              </a:endParaRPr>
            </a:p>
          </p:txBody>
        </p:sp>
        <p:sp>
          <p:nvSpPr>
            <p:cNvPr id="8" name="TextBox 7">
              <a:extLst>
                <a:ext uri="{FF2B5EF4-FFF2-40B4-BE49-F238E27FC236}">
                  <a16:creationId xmlns:a16="http://schemas.microsoft.com/office/drawing/2014/main" id="{62DB4935-D687-0255-358E-F2EA72322CF1}"/>
                </a:ext>
              </a:extLst>
            </p:cNvPr>
            <p:cNvSpPr txBox="1"/>
            <p:nvPr/>
          </p:nvSpPr>
          <p:spPr>
            <a:xfrm>
              <a:off x="-657727" y="311986"/>
              <a:ext cx="1828801" cy="461665"/>
            </a:xfrm>
            <a:prstGeom prst="rect">
              <a:avLst/>
            </a:prstGeom>
            <a:noFill/>
          </p:spPr>
          <p:txBody>
            <a:bodyPr wrap="square" rtlCol="1">
              <a:spAutoFit/>
            </a:bodyPr>
            <a:lstStyle/>
            <a:p>
              <a:r>
                <a:rPr lang="en-US" sz="2400" b="1" dirty="0">
                  <a:highlight>
                    <a:srgbClr val="C0C0C0"/>
                  </a:highlight>
                </a:rPr>
                <a:t>Conclusion</a:t>
              </a:r>
              <a:endParaRPr lang="ar-DZ" sz="2400" b="1" dirty="0">
                <a:highlight>
                  <a:srgbClr val="C0C0C0"/>
                </a:highlight>
              </a:endParaRPr>
            </a:p>
          </p:txBody>
        </p:sp>
        <p:sp useBgFill="1">
          <p:nvSpPr>
            <p:cNvPr id="9" name="Oval 8">
              <a:extLst>
                <a:ext uri="{FF2B5EF4-FFF2-40B4-BE49-F238E27FC236}">
                  <a16:creationId xmlns:a16="http://schemas.microsoft.com/office/drawing/2014/main" id="{B0D242D7-B73C-1BD4-288C-790B971CAD94}"/>
                </a:ext>
              </a:extLst>
            </p:cNvPr>
            <p:cNvSpPr/>
            <p:nvPr/>
          </p:nvSpPr>
          <p:spPr>
            <a:xfrm rot="8464464">
              <a:off x="-898357" y="2021305"/>
              <a:ext cx="2638924" cy="2879088"/>
            </a:xfrm>
            <a:prstGeom prst="ellipse">
              <a:avLst/>
            </a:prstGeom>
            <a:ln>
              <a:noFill/>
            </a:ln>
            <a:effectLst>
              <a:outerShdw blurRad="152400" dist="38100" sx="108000" sy="10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sp>
        <p:nvSpPr>
          <p:cNvPr id="11" name="TextBox 10">
            <a:extLst>
              <a:ext uri="{FF2B5EF4-FFF2-40B4-BE49-F238E27FC236}">
                <a16:creationId xmlns:a16="http://schemas.microsoft.com/office/drawing/2014/main" id="{8671592D-AC21-3E5D-C04D-F5962575069C}"/>
              </a:ext>
            </a:extLst>
          </p:cNvPr>
          <p:cNvSpPr txBox="1"/>
          <p:nvPr/>
        </p:nvSpPr>
        <p:spPr>
          <a:xfrm>
            <a:off x="6162542" y="1111383"/>
            <a:ext cx="5069565" cy="4278094"/>
          </a:xfrm>
          <a:prstGeom prst="rect">
            <a:avLst/>
          </a:prstGeom>
          <a:noFill/>
        </p:spPr>
        <p:txBody>
          <a:bodyPr wrap="square" rtlCol="1">
            <a:spAutoFit/>
          </a:bodyPr>
          <a:lstStyle/>
          <a:p>
            <a:r>
              <a:rPr lang="fr-FR" sz="2800" dirty="0"/>
              <a:t>                  </a:t>
            </a:r>
            <a:r>
              <a:rPr lang="fr-FR" sz="2800" b="1" dirty="0"/>
              <a:t>Conclusion</a:t>
            </a:r>
          </a:p>
          <a:p>
            <a:endParaRPr lang="fr-FR" sz="2800" dirty="0"/>
          </a:p>
          <a:p>
            <a:r>
              <a:rPr lang="fr-FR" sz="2400" dirty="0"/>
              <a:t>La méthode de Kirby-Bauer demeure une technique fiable et largement utilisée pour déterminer la sensibilité bactérienne aux antibiotiques. Elle permet d’orienter le traitement médical et de limiter la résistance microbienne, à condition de respecter rigoureusement les normes établies.</a:t>
            </a:r>
            <a:endParaRPr lang="ar-DZ" sz="2400" dirty="0"/>
          </a:p>
        </p:txBody>
      </p:sp>
      <p:sp>
        <p:nvSpPr>
          <p:cNvPr id="12" name="TextBox 11">
            <a:extLst>
              <a:ext uri="{FF2B5EF4-FFF2-40B4-BE49-F238E27FC236}">
                <a16:creationId xmlns:a16="http://schemas.microsoft.com/office/drawing/2014/main" id="{2143A85B-224C-94C7-5CB9-97578A1CBF90}"/>
              </a:ext>
            </a:extLst>
          </p:cNvPr>
          <p:cNvSpPr txBox="1"/>
          <p:nvPr/>
        </p:nvSpPr>
        <p:spPr>
          <a:xfrm>
            <a:off x="5293894" y="-5412190"/>
            <a:ext cx="6898106" cy="5078313"/>
          </a:xfrm>
          <a:prstGeom prst="rect">
            <a:avLst/>
          </a:prstGeom>
          <a:noFill/>
        </p:spPr>
        <p:txBody>
          <a:bodyPr wrap="square" rtlCol="1">
            <a:spAutoFit/>
          </a:bodyPr>
          <a:lstStyle/>
          <a:p>
            <a:r>
              <a:rPr lang="fr-FR" sz="2400" b="1" dirty="0"/>
              <a:t>      Importance de la méthode Kirby-Bauer </a:t>
            </a:r>
          </a:p>
          <a:p>
            <a:r>
              <a:rPr lang="fr-FR" sz="2000" dirty="0">
                <a:cs typeface="+mj-cs"/>
              </a:rPr>
              <a:t>La méthode de Kirby-Bauer est essentielle parce qu’elle :</a:t>
            </a:r>
          </a:p>
          <a:p>
            <a:r>
              <a:rPr lang="fr-FR" sz="2000" dirty="0">
                <a:cs typeface="+mj-cs"/>
              </a:rPr>
              <a:t>1️⃣ Aide à choisir l’antibiotique efficace</a:t>
            </a:r>
          </a:p>
          <a:p>
            <a:r>
              <a:rPr lang="fr-FR" sz="2000" dirty="0">
                <a:cs typeface="+mj-cs"/>
              </a:rPr>
              <a:t>🔹 Exemple : E. coli sensible à la Ciprofloxacine → on utilise ce médicament.</a:t>
            </a:r>
          </a:p>
          <a:p>
            <a:r>
              <a:rPr lang="fr-FR" sz="2000" dirty="0">
                <a:cs typeface="+mj-cs"/>
              </a:rPr>
              <a:t>2️⃣ Réduit la résistance aux antibiotiques</a:t>
            </a:r>
          </a:p>
          <a:p>
            <a:r>
              <a:rPr lang="fr-FR" sz="2000" dirty="0">
                <a:cs typeface="+mj-cs"/>
              </a:rPr>
              <a:t>       On évite d’utiliser l’Ampicilline si la bactérie y est résistante.</a:t>
            </a:r>
          </a:p>
          <a:p>
            <a:r>
              <a:rPr lang="fr-FR" sz="2000" dirty="0">
                <a:cs typeface="+mj-cs"/>
              </a:rPr>
              <a:t>3️⃣ Est simple et peu coûteuse  </a:t>
            </a:r>
          </a:p>
          <a:p>
            <a:r>
              <a:rPr lang="fr-FR" sz="2000" dirty="0">
                <a:cs typeface="+mj-cs"/>
              </a:rPr>
              <a:t>        Utilisable dans un petit laboratoire sans équipements sophistiqués.</a:t>
            </a:r>
          </a:p>
          <a:p>
            <a:r>
              <a:rPr lang="fr-FR" sz="2000" dirty="0">
                <a:cs typeface="+mj-cs"/>
              </a:rPr>
              <a:t>4️⃣ Est reconnue internationalement (CLSI, EUCAST)</a:t>
            </a:r>
          </a:p>
          <a:p>
            <a:r>
              <a:rPr lang="fr-FR" sz="2000" dirty="0">
                <a:cs typeface="+mj-cs"/>
              </a:rPr>
              <a:t>        Les mêmes résultats peuvent être interprétés partout.</a:t>
            </a:r>
          </a:p>
          <a:p>
            <a:r>
              <a:rPr lang="fr-FR" sz="2000" dirty="0">
                <a:cs typeface="+mj-cs"/>
              </a:rPr>
              <a:t>5️⃣ Permet la surveillance hospitalière</a:t>
            </a:r>
          </a:p>
          <a:p>
            <a:r>
              <a:rPr lang="fr-FR" sz="2000" dirty="0">
                <a:cs typeface="+mj-cs"/>
              </a:rPr>
              <a:t>🔹 Ex : Détection d’une hausse de résistance chez Pseudomonas </a:t>
            </a:r>
            <a:r>
              <a:rPr lang="fr-FR" sz="2000" dirty="0" err="1">
                <a:cs typeface="+mj-cs"/>
              </a:rPr>
              <a:t>aeruginosa</a:t>
            </a:r>
            <a:r>
              <a:rPr lang="fr-FR" sz="2000" dirty="0">
                <a:cs typeface="+mj-cs"/>
              </a:rPr>
              <a:t>.</a:t>
            </a:r>
            <a:endParaRPr lang="ar-DZ" sz="2000" dirty="0">
              <a:cs typeface="+mj-cs"/>
            </a:endParaRPr>
          </a:p>
        </p:txBody>
      </p:sp>
      <p:sp>
        <p:nvSpPr>
          <p:cNvPr id="13" name="TextBox 12">
            <a:extLst>
              <a:ext uri="{FF2B5EF4-FFF2-40B4-BE49-F238E27FC236}">
                <a16:creationId xmlns:a16="http://schemas.microsoft.com/office/drawing/2014/main" id="{C737930E-5F94-9540-69E7-CA4870E6068E}"/>
              </a:ext>
            </a:extLst>
          </p:cNvPr>
          <p:cNvSpPr txBox="1"/>
          <p:nvPr/>
        </p:nvSpPr>
        <p:spPr>
          <a:xfrm>
            <a:off x="6162542" y="7505319"/>
            <a:ext cx="4653023" cy="3416320"/>
          </a:xfrm>
          <a:prstGeom prst="rect">
            <a:avLst/>
          </a:prstGeom>
          <a:noFill/>
        </p:spPr>
        <p:txBody>
          <a:bodyPr wrap="square" rtlCol="1">
            <a:spAutoFit/>
          </a:bodyPr>
          <a:lstStyle/>
          <a:p>
            <a:r>
              <a:rPr lang="fr-FR" sz="2800" dirty="0"/>
              <a:t>                  Conclusion</a:t>
            </a:r>
          </a:p>
          <a:p>
            <a:endParaRPr lang="fr-FR" sz="2800" dirty="0"/>
          </a:p>
          <a:p>
            <a:r>
              <a:rPr lang="fr-FR" sz="2000" dirty="0"/>
              <a:t>La méthode de Kirby-</a:t>
            </a:r>
            <a:r>
              <a:rPr lang="fr-FR" sz="2000" dirty="0" err="1"/>
              <a:t>Baudder</a:t>
            </a:r>
            <a:r>
              <a:rPr lang="fr-FR" sz="2000" dirty="0"/>
              <a:t> demeure une technique fiable et largement utilisée pour déterminer la sensibilité bactérienne aux antibiotiques. Elle permet d’orienter le traitement médical et de limiter la résistance microbienne, à condition de respecter rigoureusement les normes établies.</a:t>
            </a:r>
            <a:endParaRPr lang="ar-DZ" sz="2000" dirty="0"/>
          </a:p>
        </p:txBody>
      </p:sp>
    </p:spTree>
    <p:extLst>
      <p:ext uri="{BB962C8B-B14F-4D97-AF65-F5344CB8AC3E}">
        <p14:creationId xmlns:p14="http://schemas.microsoft.com/office/powerpoint/2010/main" val="1516723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ose-up of unrecognizable microbiologist in protective mask and gloves sitting at table and taking sample of bacteria from petri dish stock photo">
            <a:extLst>
              <a:ext uri="{FF2B5EF4-FFF2-40B4-BE49-F238E27FC236}">
                <a16:creationId xmlns:a16="http://schemas.microsoft.com/office/drawing/2014/main" id="{8E1EDD77-906A-B727-1E98-AEC226359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6C6F078-FF9F-6F00-D792-400AE522BFE2}"/>
              </a:ext>
            </a:extLst>
          </p:cNvPr>
          <p:cNvSpPr txBox="1"/>
          <p:nvPr/>
        </p:nvSpPr>
        <p:spPr>
          <a:xfrm>
            <a:off x="1865870" y="679622"/>
            <a:ext cx="7970108" cy="4154984"/>
          </a:xfrm>
          <a:prstGeom prst="rect">
            <a:avLst/>
          </a:prstGeom>
          <a:noFill/>
        </p:spPr>
        <p:txBody>
          <a:bodyPr wrap="square" rtlCol="1">
            <a:spAutoFit/>
          </a:bodyPr>
          <a:lstStyle/>
          <a:p>
            <a:r>
              <a:rPr lang="fr-FR" sz="2400" b="1" dirty="0"/>
              <a:t>Références </a:t>
            </a:r>
          </a:p>
          <a:p>
            <a:endParaRPr lang="fr-FR" sz="2400" b="1" dirty="0"/>
          </a:p>
          <a:p>
            <a:r>
              <a:rPr lang="en-US" dirty="0">
                <a:latin typeface="Arial Black" panose="020B0A04020102020204" pitchFamily="34" charset="0"/>
              </a:rPr>
              <a:t>1.</a:t>
            </a:r>
            <a:r>
              <a:rPr lang="fr-FR" dirty="0">
                <a:latin typeface="Arial Black" panose="020B0A04020102020204" pitchFamily="34" charset="0"/>
              </a:rPr>
              <a:t>Institut CLSI – Guide des tests de sensibilité aux antibiotiques, 2023.</a:t>
            </a:r>
          </a:p>
          <a:p>
            <a:r>
              <a:rPr lang="fr-FR" dirty="0">
                <a:latin typeface="Arial Black" panose="020B0A04020102020204" pitchFamily="34" charset="0"/>
              </a:rPr>
              <a:t>Comité EUCAST – Tables d’interprétation des diamètres d’inhibition et des CMI, 2024.</a:t>
            </a:r>
          </a:p>
          <a:p>
            <a:endParaRPr lang="fr-FR" dirty="0">
              <a:latin typeface="Arial Black" panose="020B0A04020102020204" pitchFamily="34" charset="0"/>
            </a:endParaRPr>
          </a:p>
          <a:p>
            <a:r>
              <a:rPr lang="en-US" dirty="0">
                <a:latin typeface="Arial Black" panose="020B0A04020102020204" pitchFamily="34" charset="0"/>
              </a:rPr>
              <a:t>2.</a:t>
            </a:r>
            <a:r>
              <a:rPr lang="fr-FR" dirty="0">
                <a:latin typeface="Arial Black" panose="020B0A04020102020204" pitchFamily="34" charset="0"/>
              </a:rPr>
              <a:t>Microbiologie diagnostique de Bailey &amp; Scott, 13ᵉ édition.</a:t>
            </a:r>
          </a:p>
          <a:p>
            <a:endParaRPr lang="fr-FR" dirty="0">
              <a:latin typeface="Arial Black" panose="020B0A04020102020204" pitchFamily="34" charset="0"/>
            </a:endParaRPr>
          </a:p>
          <a:p>
            <a:r>
              <a:rPr lang="en-US" dirty="0">
                <a:latin typeface="Arial Black" panose="020B0A04020102020204" pitchFamily="34" charset="0"/>
              </a:rPr>
              <a:t>3.</a:t>
            </a:r>
            <a:r>
              <a:rPr lang="fr-FR" dirty="0">
                <a:latin typeface="Arial Black" panose="020B0A04020102020204" pitchFamily="34" charset="0"/>
              </a:rPr>
              <a:t>Méthodes de test de sensibilité : dilution et diffusion en disque », Journal of </a:t>
            </a:r>
            <a:r>
              <a:rPr lang="fr-FR" dirty="0" err="1">
                <a:latin typeface="Arial Black" panose="020B0A04020102020204" pitchFamily="34" charset="0"/>
              </a:rPr>
              <a:t>Antimicrobial</a:t>
            </a:r>
            <a:r>
              <a:rPr lang="fr-FR" dirty="0">
                <a:latin typeface="Arial Black" panose="020B0A04020102020204" pitchFamily="34" charset="0"/>
              </a:rPr>
              <a:t> </a:t>
            </a:r>
            <a:r>
              <a:rPr lang="fr-FR" dirty="0" err="1">
                <a:latin typeface="Arial Black" panose="020B0A04020102020204" pitchFamily="34" charset="0"/>
              </a:rPr>
              <a:t>Chemotherapy</a:t>
            </a:r>
            <a:r>
              <a:rPr lang="fr-FR" dirty="0">
                <a:latin typeface="Arial Black" panose="020B0A04020102020204" pitchFamily="34" charset="0"/>
              </a:rPr>
              <a:t>, 2015.</a:t>
            </a:r>
          </a:p>
          <a:p>
            <a:endParaRPr lang="fr-FR" dirty="0">
              <a:latin typeface="Arial Black" panose="020B0A04020102020204" pitchFamily="34" charset="0"/>
            </a:endParaRPr>
          </a:p>
          <a:p>
            <a:r>
              <a:rPr lang="en-US" dirty="0">
                <a:latin typeface="Arial Black" panose="020B0A04020102020204" pitchFamily="34" charset="0"/>
              </a:rPr>
              <a:t>4.</a:t>
            </a:r>
            <a:r>
              <a:rPr lang="fr-FR" dirty="0">
                <a:latin typeface="Arial Black" panose="020B0A04020102020204" pitchFamily="34" charset="0"/>
              </a:rPr>
              <a:t>Organisation mondiale de la santé (OMS) – Rapport GLASS sur la surveillance de la résistance aux antibiotiques, 2022.</a:t>
            </a:r>
            <a:endParaRPr lang="ar-DZ" dirty="0">
              <a:latin typeface="Arial Black" panose="020B0A04020102020204" pitchFamily="34" charset="0"/>
            </a:endParaRPr>
          </a:p>
        </p:txBody>
      </p:sp>
      <p:sp>
        <p:nvSpPr>
          <p:cNvPr id="4" name="TextBox 3">
            <a:extLst>
              <a:ext uri="{FF2B5EF4-FFF2-40B4-BE49-F238E27FC236}">
                <a16:creationId xmlns:a16="http://schemas.microsoft.com/office/drawing/2014/main" id="{DF108976-22EB-A8A5-5166-78690C8DEFDB}"/>
              </a:ext>
            </a:extLst>
          </p:cNvPr>
          <p:cNvSpPr txBox="1"/>
          <p:nvPr/>
        </p:nvSpPr>
        <p:spPr>
          <a:xfrm>
            <a:off x="6096000" y="-4152595"/>
            <a:ext cx="4653023" cy="3416320"/>
          </a:xfrm>
          <a:prstGeom prst="rect">
            <a:avLst/>
          </a:prstGeom>
          <a:noFill/>
        </p:spPr>
        <p:txBody>
          <a:bodyPr wrap="square" rtlCol="1">
            <a:spAutoFit/>
          </a:bodyPr>
          <a:lstStyle/>
          <a:p>
            <a:r>
              <a:rPr lang="fr-FR" sz="2800" dirty="0"/>
              <a:t>                  Conclusion</a:t>
            </a:r>
          </a:p>
          <a:p>
            <a:endParaRPr lang="fr-FR" sz="2800" dirty="0"/>
          </a:p>
          <a:p>
            <a:r>
              <a:rPr lang="fr-FR" sz="2000" dirty="0"/>
              <a:t>La méthode de Kirby-</a:t>
            </a:r>
            <a:r>
              <a:rPr lang="fr-FR" sz="2000" dirty="0" err="1"/>
              <a:t>Baudder</a:t>
            </a:r>
            <a:r>
              <a:rPr lang="fr-FR" sz="2000" dirty="0"/>
              <a:t> demeure une technique fiable et largement utilisée pour déterminer la sensibilité bactérienne aux antibiotiques. Elle permet d’orienter le traitement médical et de limiter la résistance microbienne, à condition de respecter rigoureusement les normes établies.</a:t>
            </a:r>
            <a:endParaRPr lang="ar-DZ" sz="2000" dirty="0"/>
          </a:p>
        </p:txBody>
      </p:sp>
      <p:sp>
        <p:nvSpPr>
          <p:cNvPr id="5" name="TextBox 4">
            <a:extLst>
              <a:ext uri="{FF2B5EF4-FFF2-40B4-BE49-F238E27FC236}">
                <a16:creationId xmlns:a16="http://schemas.microsoft.com/office/drawing/2014/main" id="{E7F5C7FF-B40C-F60E-7A63-DCF4B0C5F7C6}"/>
              </a:ext>
            </a:extLst>
          </p:cNvPr>
          <p:cNvSpPr txBox="1"/>
          <p:nvPr/>
        </p:nvSpPr>
        <p:spPr>
          <a:xfrm>
            <a:off x="1865870" y="7035114"/>
            <a:ext cx="7970108" cy="4154984"/>
          </a:xfrm>
          <a:prstGeom prst="rect">
            <a:avLst/>
          </a:prstGeom>
          <a:noFill/>
        </p:spPr>
        <p:txBody>
          <a:bodyPr wrap="square" rtlCol="1">
            <a:spAutoFit/>
          </a:bodyPr>
          <a:lstStyle/>
          <a:p>
            <a:r>
              <a:rPr lang="fr-FR" sz="2400" b="1" dirty="0"/>
              <a:t>Références </a:t>
            </a:r>
          </a:p>
          <a:p>
            <a:endParaRPr lang="fr-FR" sz="2400" b="1" dirty="0"/>
          </a:p>
          <a:p>
            <a:r>
              <a:rPr lang="en-US" dirty="0">
                <a:latin typeface="Arial Black" panose="020B0A04020102020204" pitchFamily="34" charset="0"/>
              </a:rPr>
              <a:t>1.</a:t>
            </a:r>
            <a:r>
              <a:rPr lang="fr-FR" dirty="0">
                <a:latin typeface="Arial Black" panose="020B0A04020102020204" pitchFamily="34" charset="0"/>
              </a:rPr>
              <a:t>Institut CLSI – Guide des tests de sensibilité aux antibiotiques, 2023.</a:t>
            </a:r>
          </a:p>
          <a:p>
            <a:r>
              <a:rPr lang="fr-FR" dirty="0">
                <a:latin typeface="Arial Black" panose="020B0A04020102020204" pitchFamily="34" charset="0"/>
              </a:rPr>
              <a:t>Comité EUCAST – Tables d’interprétation des diamètres d’inhibition et des CMI, 2024.</a:t>
            </a:r>
          </a:p>
          <a:p>
            <a:endParaRPr lang="fr-FR" dirty="0">
              <a:latin typeface="Arial Black" panose="020B0A04020102020204" pitchFamily="34" charset="0"/>
            </a:endParaRPr>
          </a:p>
          <a:p>
            <a:r>
              <a:rPr lang="en-US" dirty="0">
                <a:latin typeface="Arial Black" panose="020B0A04020102020204" pitchFamily="34" charset="0"/>
              </a:rPr>
              <a:t>2.</a:t>
            </a:r>
            <a:r>
              <a:rPr lang="fr-FR" dirty="0">
                <a:latin typeface="Arial Black" panose="020B0A04020102020204" pitchFamily="34" charset="0"/>
              </a:rPr>
              <a:t>Microbiologie diagnostique de Bailey &amp; Scott, 13ᵉ édition.</a:t>
            </a:r>
          </a:p>
          <a:p>
            <a:endParaRPr lang="fr-FR" dirty="0">
              <a:latin typeface="Arial Black" panose="020B0A04020102020204" pitchFamily="34" charset="0"/>
            </a:endParaRPr>
          </a:p>
          <a:p>
            <a:r>
              <a:rPr lang="en-US" dirty="0">
                <a:latin typeface="Arial Black" panose="020B0A04020102020204" pitchFamily="34" charset="0"/>
              </a:rPr>
              <a:t>3.</a:t>
            </a:r>
            <a:r>
              <a:rPr lang="fr-FR" dirty="0">
                <a:latin typeface="Arial Black" panose="020B0A04020102020204" pitchFamily="34" charset="0"/>
              </a:rPr>
              <a:t>Méthodes de test de sensibilité : dilution et diffusion en disque », Journal of </a:t>
            </a:r>
            <a:r>
              <a:rPr lang="fr-FR" dirty="0" err="1">
                <a:latin typeface="Arial Black" panose="020B0A04020102020204" pitchFamily="34" charset="0"/>
              </a:rPr>
              <a:t>Antimicrobial</a:t>
            </a:r>
            <a:r>
              <a:rPr lang="fr-FR" dirty="0">
                <a:latin typeface="Arial Black" panose="020B0A04020102020204" pitchFamily="34" charset="0"/>
              </a:rPr>
              <a:t> </a:t>
            </a:r>
            <a:r>
              <a:rPr lang="fr-FR" dirty="0" err="1">
                <a:latin typeface="Arial Black" panose="020B0A04020102020204" pitchFamily="34" charset="0"/>
              </a:rPr>
              <a:t>Chemotherapy</a:t>
            </a:r>
            <a:r>
              <a:rPr lang="fr-FR" dirty="0">
                <a:latin typeface="Arial Black" panose="020B0A04020102020204" pitchFamily="34" charset="0"/>
              </a:rPr>
              <a:t>, 2015.</a:t>
            </a:r>
          </a:p>
          <a:p>
            <a:endParaRPr lang="fr-FR" dirty="0">
              <a:latin typeface="Arial Black" panose="020B0A04020102020204" pitchFamily="34" charset="0"/>
            </a:endParaRPr>
          </a:p>
          <a:p>
            <a:r>
              <a:rPr lang="en-US" dirty="0">
                <a:latin typeface="Arial Black" panose="020B0A04020102020204" pitchFamily="34" charset="0"/>
              </a:rPr>
              <a:t>4.</a:t>
            </a:r>
            <a:r>
              <a:rPr lang="fr-FR" dirty="0">
                <a:latin typeface="Arial Black" panose="020B0A04020102020204" pitchFamily="34" charset="0"/>
              </a:rPr>
              <a:t>Organisation mondiale de la santé (OMS) – Rapport GLASS sur la surveillance de la résistance aux antibiotiques, 2022.</a:t>
            </a:r>
            <a:endParaRPr lang="ar-DZ" dirty="0">
              <a:latin typeface="Arial Black" panose="020B0A04020102020204" pitchFamily="34" charset="0"/>
            </a:endParaRPr>
          </a:p>
        </p:txBody>
      </p:sp>
    </p:spTree>
    <p:extLst>
      <p:ext uri="{BB962C8B-B14F-4D97-AF65-F5344CB8AC3E}">
        <p14:creationId xmlns:p14="http://schemas.microsoft.com/office/powerpoint/2010/main" val="1410923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85ED67-0536-E2E5-95DB-17EF39AD9276}"/>
              </a:ext>
            </a:extLst>
          </p:cNvPr>
          <p:cNvPicPr>
            <a:picLocks noChangeAspect="1"/>
          </p:cNvPicPr>
          <p:nvPr/>
        </p:nvPicPr>
        <p:blipFill>
          <a:blip r:embed="rId2"/>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674D142-9554-4B0F-3361-7F6024C1A651}"/>
              </a:ext>
            </a:extLst>
          </p:cNvPr>
          <p:cNvSpPr txBox="1"/>
          <p:nvPr/>
        </p:nvSpPr>
        <p:spPr>
          <a:xfrm>
            <a:off x="-83890" y="1510019"/>
            <a:ext cx="12192000" cy="3046988"/>
          </a:xfrm>
          <a:prstGeom prst="rect">
            <a:avLst/>
          </a:prstGeom>
          <a:noFill/>
        </p:spPr>
        <p:txBody>
          <a:bodyPr wrap="square" rtlCol="1">
            <a:spAutoFit/>
          </a:bodyPr>
          <a:lstStyle/>
          <a:p>
            <a:pPr algn="ctr"/>
            <a:r>
              <a:rPr lang="en-US" sz="9600" dirty="0">
                <a:latin typeface="Freestyle Script" panose="030804020302050B0404" pitchFamily="66" charset="0"/>
              </a:rPr>
              <a:t>Mer</a:t>
            </a:r>
            <a:r>
              <a:rPr lang="fr-FR" sz="9600" dirty="0">
                <a:latin typeface="Freestyle Script" panose="030804020302050B0404" pitchFamily="66" charset="0"/>
              </a:rPr>
              <a:t>ci </a:t>
            </a:r>
          </a:p>
          <a:p>
            <a:pPr algn="ctr"/>
            <a:r>
              <a:rPr lang="fr-FR" sz="9600" dirty="0">
                <a:latin typeface="Blackadder ITC" panose="04020505051007020D02" pitchFamily="82" charset="0"/>
              </a:rPr>
              <a:t>Pour votre attention</a:t>
            </a:r>
            <a:endParaRPr lang="ar-DZ" sz="9600" dirty="0">
              <a:latin typeface="Blackadder ITC" panose="04020505051007020D02" pitchFamily="82" charset="0"/>
            </a:endParaRPr>
          </a:p>
        </p:txBody>
      </p:sp>
      <p:sp>
        <p:nvSpPr>
          <p:cNvPr id="4" name="TextBox 3">
            <a:extLst>
              <a:ext uri="{FF2B5EF4-FFF2-40B4-BE49-F238E27FC236}">
                <a16:creationId xmlns:a16="http://schemas.microsoft.com/office/drawing/2014/main" id="{6C18B244-0E9D-099E-A482-0236F2EF67E3}"/>
              </a:ext>
            </a:extLst>
          </p:cNvPr>
          <p:cNvSpPr txBox="1"/>
          <p:nvPr/>
        </p:nvSpPr>
        <p:spPr>
          <a:xfrm>
            <a:off x="1816443" y="-4945958"/>
            <a:ext cx="7970108" cy="4154984"/>
          </a:xfrm>
          <a:prstGeom prst="rect">
            <a:avLst/>
          </a:prstGeom>
          <a:noFill/>
        </p:spPr>
        <p:txBody>
          <a:bodyPr wrap="square" rtlCol="1">
            <a:spAutoFit/>
          </a:bodyPr>
          <a:lstStyle/>
          <a:p>
            <a:r>
              <a:rPr lang="fr-FR" sz="2400" b="1" dirty="0"/>
              <a:t>Références </a:t>
            </a:r>
          </a:p>
          <a:p>
            <a:endParaRPr lang="fr-FR" sz="2400" b="1" dirty="0"/>
          </a:p>
          <a:p>
            <a:r>
              <a:rPr lang="en-US" dirty="0">
                <a:latin typeface="Arial Black" panose="020B0A04020102020204" pitchFamily="34" charset="0"/>
              </a:rPr>
              <a:t>1.</a:t>
            </a:r>
            <a:r>
              <a:rPr lang="fr-FR" dirty="0">
                <a:latin typeface="Arial Black" panose="020B0A04020102020204" pitchFamily="34" charset="0"/>
              </a:rPr>
              <a:t>Institut CLSI – Guide des tests de sensibilité aux antibiotiques, 2023.</a:t>
            </a:r>
          </a:p>
          <a:p>
            <a:r>
              <a:rPr lang="fr-FR" dirty="0">
                <a:latin typeface="Arial Black" panose="020B0A04020102020204" pitchFamily="34" charset="0"/>
              </a:rPr>
              <a:t>Comité EUCAST – Tables d’interprétation des diamètres d’inhibition et des CMI, 2024.</a:t>
            </a:r>
          </a:p>
          <a:p>
            <a:endParaRPr lang="fr-FR" dirty="0">
              <a:latin typeface="Arial Black" panose="020B0A04020102020204" pitchFamily="34" charset="0"/>
            </a:endParaRPr>
          </a:p>
          <a:p>
            <a:r>
              <a:rPr lang="en-US" dirty="0">
                <a:latin typeface="Arial Black" panose="020B0A04020102020204" pitchFamily="34" charset="0"/>
              </a:rPr>
              <a:t>2.</a:t>
            </a:r>
            <a:r>
              <a:rPr lang="fr-FR" dirty="0">
                <a:latin typeface="Arial Black" panose="020B0A04020102020204" pitchFamily="34" charset="0"/>
              </a:rPr>
              <a:t>Microbiologie diagnostique de Bailey &amp; Scott, 13ᵉ édition.</a:t>
            </a:r>
          </a:p>
          <a:p>
            <a:endParaRPr lang="fr-FR" dirty="0">
              <a:latin typeface="Arial Black" panose="020B0A04020102020204" pitchFamily="34" charset="0"/>
            </a:endParaRPr>
          </a:p>
          <a:p>
            <a:r>
              <a:rPr lang="en-US" dirty="0">
                <a:latin typeface="Arial Black" panose="020B0A04020102020204" pitchFamily="34" charset="0"/>
              </a:rPr>
              <a:t>3.</a:t>
            </a:r>
            <a:r>
              <a:rPr lang="fr-FR" dirty="0">
                <a:latin typeface="Arial Black" panose="020B0A04020102020204" pitchFamily="34" charset="0"/>
              </a:rPr>
              <a:t>Méthodes de test de sensibilité : dilution et diffusion en disque », Journal of </a:t>
            </a:r>
            <a:r>
              <a:rPr lang="fr-FR" dirty="0" err="1">
                <a:latin typeface="Arial Black" panose="020B0A04020102020204" pitchFamily="34" charset="0"/>
              </a:rPr>
              <a:t>Antimicrobial</a:t>
            </a:r>
            <a:r>
              <a:rPr lang="fr-FR" dirty="0">
                <a:latin typeface="Arial Black" panose="020B0A04020102020204" pitchFamily="34" charset="0"/>
              </a:rPr>
              <a:t> </a:t>
            </a:r>
            <a:r>
              <a:rPr lang="fr-FR" dirty="0" err="1">
                <a:latin typeface="Arial Black" panose="020B0A04020102020204" pitchFamily="34" charset="0"/>
              </a:rPr>
              <a:t>Chemotherapy</a:t>
            </a:r>
            <a:r>
              <a:rPr lang="fr-FR" dirty="0">
                <a:latin typeface="Arial Black" panose="020B0A04020102020204" pitchFamily="34" charset="0"/>
              </a:rPr>
              <a:t>, 2015.</a:t>
            </a:r>
          </a:p>
          <a:p>
            <a:endParaRPr lang="fr-FR" dirty="0">
              <a:latin typeface="Arial Black" panose="020B0A04020102020204" pitchFamily="34" charset="0"/>
            </a:endParaRPr>
          </a:p>
          <a:p>
            <a:r>
              <a:rPr lang="en-US" dirty="0">
                <a:latin typeface="Arial Black" panose="020B0A04020102020204" pitchFamily="34" charset="0"/>
              </a:rPr>
              <a:t>4.</a:t>
            </a:r>
            <a:r>
              <a:rPr lang="fr-FR" dirty="0">
                <a:latin typeface="Arial Black" panose="020B0A04020102020204" pitchFamily="34" charset="0"/>
              </a:rPr>
              <a:t>Organisation mondiale de la santé (OMS) – Rapport GLASS sur la surveillance de la résistance aux antibiotiques, 2022.</a:t>
            </a:r>
            <a:endParaRPr lang="ar-DZ" dirty="0">
              <a:latin typeface="Arial Black" panose="020B0A04020102020204" pitchFamily="34" charset="0"/>
            </a:endParaRPr>
          </a:p>
        </p:txBody>
      </p:sp>
    </p:spTree>
    <p:extLst>
      <p:ext uri="{BB962C8B-B14F-4D97-AF65-F5344CB8AC3E}">
        <p14:creationId xmlns:p14="http://schemas.microsoft.com/office/powerpoint/2010/main" val="17353760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C819027-B051-83E4-F9DB-B7458BABA48C}"/>
              </a:ext>
            </a:extLst>
          </p:cNvPr>
          <p:cNvPicPr>
            <a:picLocks noChangeAspect="1"/>
          </p:cNvPicPr>
          <p:nvPr/>
        </p:nvPicPr>
        <p:blipFill>
          <a:blip r:embed="rId2"/>
          <a:stretch>
            <a:fillRect/>
          </a:stretch>
        </p:blipFill>
        <p:spPr>
          <a:xfrm>
            <a:off x="0" y="0"/>
            <a:ext cx="12192000" cy="6979639"/>
          </a:xfrm>
          <a:prstGeom prst="rect">
            <a:avLst/>
          </a:prstGeom>
        </p:spPr>
      </p:pic>
      <p:sp>
        <p:nvSpPr>
          <p:cNvPr id="4" name="Flowchart: Terminator 3">
            <a:extLst>
              <a:ext uri="{FF2B5EF4-FFF2-40B4-BE49-F238E27FC236}">
                <a16:creationId xmlns:a16="http://schemas.microsoft.com/office/drawing/2014/main" id="{5ADED023-6021-98BA-621D-368ED85E55BF}"/>
              </a:ext>
            </a:extLst>
          </p:cNvPr>
          <p:cNvSpPr/>
          <p:nvPr/>
        </p:nvSpPr>
        <p:spPr>
          <a:xfrm>
            <a:off x="1173590" y="2496065"/>
            <a:ext cx="4311941" cy="595638"/>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2.Définition de la </a:t>
            </a:r>
            <a:r>
              <a:rPr lang="en-US" sz="2400" b="1" dirty="0" err="1">
                <a:solidFill>
                  <a:schemeClr val="tx1">
                    <a:lumMod val="95000"/>
                    <a:lumOff val="5000"/>
                  </a:schemeClr>
                </a:solidFill>
              </a:rPr>
              <a:t>méthode</a:t>
            </a:r>
            <a:endParaRPr lang="ar-DZ" sz="2400" b="1" dirty="0">
              <a:solidFill>
                <a:schemeClr val="tx1">
                  <a:lumMod val="95000"/>
                  <a:lumOff val="5000"/>
                </a:schemeClr>
              </a:solidFill>
            </a:endParaRPr>
          </a:p>
        </p:txBody>
      </p:sp>
      <p:sp>
        <p:nvSpPr>
          <p:cNvPr id="5" name="Flowchart: Terminator 4">
            <a:extLst>
              <a:ext uri="{FF2B5EF4-FFF2-40B4-BE49-F238E27FC236}">
                <a16:creationId xmlns:a16="http://schemas.microsoft.com/office/drawing/2014/main" id="{F7174B8A-2F2D-AC49-C5C9-7FB53F8E9F71}"/>
              </a:ext>
            </a:extLst>
          </p:cNvPr>
          <p:cNvSpPr/>
          <p:nvPr/>
        </p:nvSpPr>
        <p:spPr>
          <a:xfrm>
            <a:off x="1197264" y="4262435"/>
            <a:ext cx="4311941" cy="704981"/>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3.Matériel et </a:t>
            </a:r>
            <a:r>
              <a:rPr lang="en-US" sz="2400" b="1" dirty="0" err="1">
                <a:solidFill>
                  <a:schemeClr val="tx1">
                    <a:lumMod val="95000"/>
                    <a:lumOff val="5000"/>
                  </a:schemeClr>
                </a:solidFill>
              </a:rPr>
              <a:t>équipements</a:t>
            </a:r>
            <a:r>
              <a:rPr lang="en-US" sz="2400" b="1" dirty="0">
                <a:solidFill>
                  <a:schemeClr val="tx1">
                    <a:lumMod val="95000"/>
                    <a:lumOff val="5000"/>
                  </a:schemeClr>
                </a:solidFill>
              </a:rPr>
              <a:t> </a:t>
            </a:r>
            <a:r>
              <a:rPr lang="en-US" sz="2400" b="1" dirty="0" err="1">
                <a:solidFill>
                  <a:schemeClr val="tx1">
                    <a:lumMod val="95000"/>
                    <a:lumOff val="5000"/>
                  </a:schemeClr>
                </a:solidFill>
              </a:rPr>
              <a:t>utilisés</a:t>
            </a:r>
            <a:endParaRPr lang="ar-DZ" sz="2400" b="1" dirty="0">
              <a:solidFill>
                <a:schemeClr val="tx1">
                  <a:lumMod val="95000"/>
                  <a:lumOff val="5000"/>
                </a:schemeClr>
              </a:solidFill>
            </a:endParaRPr>
          </a:p>
        </p:txBody>
      </p:sp>
      <p:sp>
        <p:nvSpPr>
          <p:cNvPr id="6" name="Flowchart: Terminator 5">
            <a:extLst>
              <a:ext uri="{FF2B5EF4-FFF2-40B4-BE49-F238E27FC236}">
                <a16:creationId xmlns:a16="http://schemas.microsoft.com/office/drawing/2014/main" id="{A817412A-4FCF-78AF-7FB3-EA40AA229CCA}"/>
              </a:ext>
            </a:extLst>
          </p:cNvPr>
          <p:cNvSpPr/>
          <p:nvPr/>
        </p:nvSpPr>
        <p:spPr>
          <a:xfrm>
            <a:off x="1264640" y="5507518"/>
            <a:ext cx="4311941" cy="494950"/>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4.Étapes de la </a:t>
            </a:r>
            <a:r>
              <a:rPr lang="en-US" sz="2400" b="1" dirty="0" err="1">
                <a:solidFill>
                  <a:schemeClr val="tx1">
                    <a:lumMod val="95000"/>
                    <a:lumOff val="5000"/>
                  </a:schemeClr>
                </a:solidFill>
              </a:rPr>
              <a:t>procédure</a:t>
            </a:r>
            <a:endParaRPr lang="ar-DZ" sz="2400" b="1" dirty="0">
              <a:solidFill>
                <a:schemeClr val="tx1">
                  <a:lumMod val="95000"/>
                  <a:lumOff val="5000"/>
                </a:schemeClr>
              </a:solidFill>
            </a:endParaRPr>
          </a:p>
        </p:txBody>
      </p:sp>
      <p:sp>
        <p:nvSpPr>
          <p:cNvPr id="7" name="Flowchart: Terminator 6">
            <a:extLst>
              <a:ext uri="{FF2B5EF4-FFF2-40B4-BE49-F238E27FC236}">
                <a16:creationId xmlns:a16="http://schemas.microsoft.com/office/drawing/2014/main" id="{D4947F4A-551E-2F0F-7C65-BB85800E0B6B}"/>
              </a:ext>
            </a:extLst>
          </p:cNvPr>
          <p:cNvSpPr/>
          <p:nvPr/>
        </p:nvSpPr>
        <p:spPr>
          <a:xfrm>
            <a:off x="6673387" y="2447597"/>
            <a:ext cx="4311941" cy="605006"/>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6.Critères </a:t>
            </a:r>
            <a:r>
              <a:rPr lang="en-US" sz="2400" b="1" dirty="0" err="1">
                <a:solidFill>
                  <a:schemeClr val="tx1">
                    <a:lumMod val="95000"/>
                    <a:lumOff val="5000"/>
                  </a:schemeClr>
                </a:solidFill>
              </a:rPr>
              <a:t>d'Interprétation</a:t>
            </a:r>
            <a:r>
              <a:rPr lang="en-US" sz="2400" b="1" dirty="0">
                <a:solidFill>
                  <a:schemeClr val="tx1">
                    <a:lumMod val="95000"/>
                    <a:lumOff val="5000"/>
                  </a:schemeClr>
                </a:solidFill>
              </a:rPr>
              <a:t> (CLSI/EUCAST</a:t>
            </a:r>
            <a:endParaRPr lang="ar-DZ" sz="2400" b="1" dirty="0">
              <a:solidFill>
                <a:schemeClr val="tx1">
                  <a:lumMod val="95000"/>
                  <a:lumOff val="5000"/>
                </a:schemeClr>
              </a:solidFill>
            </a:endParaRPr>
          </a:p>
        </p:txBody>
      </p:sp>
      <p:sp>
        <p:nvSpPr>
          <p:cNvPr id="8" name="Flowchart: Terminator 7">
            <a:extLst>
              <a:ext uri="{FF2B5EF4-FFF2-40B4-BE49-F238E27FC236}">
                <a16:creationId xmlns:a16="http://schemas.microsoft.com/office/drawing/2014/main" id="{B0F05670-81EB-2D68-86BF-52789A1858E0}"/>
              </a:ext>
            </a:extLst>
          </p:cNvPr>
          <p:cNvSpPr/>
          <p:nvPr/>
        </p:nvSpPr>
        <p:spPr>
          <a:xfrm>
            <a:off x="6673386" y="1388792"/>
            <a:ext cx="4311941" cy="494950"/>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5.Lecture et </a:t>
            </a:r>
            <a:r>
              <a:rPr lang="en-US" sz="2400" b="1" dirty="0" err="1">
                <a:solidFill>
                  <a:schemeClr val="tx1">
                    <a:lumMod val="95000"/>
                    <a:lumOff val="5000"/>
                  </a:schemeClr>
                </a:solidFill>
              </a:rPr>
              <a:t>interprétation</a:t>
            </a:r>
            <a:endParaRPr lang="ar-DZ" sz="2400" b="1" dirty="0">
              <a:solidFill>
                <a:schemeClr val="tx1">
                  <a:lumMod val="95000"/>
                  <a:lumOff val="5000"/>
                </a:schemeClr>
              </a:solidFill>
            </a:endParaRPr>
          </a:p>
        </p:txBody>
      </p:sp>
      <p:sp>
        <p:nvSpPr>
          <p:cNvPr id="9" name="Flowchart: Terminator 8">
            <a:extLst>
              <a:ext uri="{FF2B5EF4-FFF2-40B4-BE49-F238E27FC236}">
                <a16:creationId xmlns:a16="http://schemas.microsoft.com/office/drawing/2014/main" id="{C23F8CD7-4877-B963-5065-A54654F562F7}"/>
              </a:ext>
            </a:extLst>
          </p:cNvPr>
          <p:cNvSpPr/>
          <p:nvPr/>
        </p:nvSpPr>
        <p:spPr>
          <a:xfrm>
            <a:off x="6846814" y="4262434"/>
            <a:ext cx="4311941" cy="704981"/>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7.</a:t>
            </a:r>
            <a:r>
              <a:rPr lang="fr-FR" sz="2400" b="1" dirty="0">
                <a:solidFill>
                  <a:schemeClr val="tx1">
                    <a:lumMod val="95000"/>
                    <a:lumOff val="5000"/>
                  </a:schemeClr>
                </a:solidFill>
              </a:rPr>
              <a:t>Importance de la méthode Kirby-Bauer</a:t>
            </a:r>
            <a:endParaRPr lang="ar-DZ" sz="2400" b="1" dirty="0">
              <a:solidFill>
                <a:schemeClr val="tx1">
                  <a:lumMod val="95000"/>
                  <a:lumOff val="5000"/>
                </a:schemeClr>
              </a:solidFill>
            </a:endParaRPr>
          </a:p>
        </p:txBody>
      </p:sp>
      <p:sp>
        <p:nvSpPr>
          <p:cNvPr id="10" name="Flowchart: Terminator 9">
            <a:extLst>
              <a:ext uri="{FF2B5EF4-FFF2-40B4-BE49-F238E27FC236}">
                <a16:creationId xmlns:a16="http://schemas.microsoft.com/office/drawing/2014/main" id="{2299D4DA-CC4F-F670-298D-B450B2B1AA59}"/>
              </a:ext>
            </a:extLst>
          </p:cNvPr>
          <p:cNvSpPr/>
          <p:nvPr/>
        </p:nvSpPr>
        <p:spPr>
          <a:xfrm>
            <a:off x="6846814" y="5478254"/>
            <a:ext cx="4311941" cy="494950"/>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8.Conclusion</a:t>
            </a:r>
            <a:endParaRPr lang="ar-DZ" sz="2400" b="1" dirty="0">
              <a:solidFill>
                <a:schemeClr val="tx1">
                  <a:lumMod val="95000"/>
                  <a:lumOff val="5000"/>
                </a:schemeClr>
              </a:solidFill>
            </a:endParaRPr>
          </a:p>
        </p:txBody>
      </p:sp>
      <p:sp>
        <p:nvSpPr>
          <p:cNvPr id="12" name="Flowchart: Terminator 11">
            <a:extLst>
              <a:ext uri="{FF2B5EF4-FFF2-40B4-BE49-F238E27FC236}">
                <a16:creationId xmlns:a16="http://schemas.microsoft.com/office/drawing/2014/main" id="{97BB462E-3820-0EE0-C4E2-27740260024D}"/>
              </a:ext>
            </a:extLst>
          </p:cNvPr>
          <p:cNvSpPr/>
          <p:nvPr/>
        </p:nvSpPr>
        <p:spPr>
          <a:xfrm>
            <a:off x="1206674" y="1388792"/>
            <a:ext cx="4311941" cy="617508"/>
          </a:xfrm>
          <a:prstGeom prst="flowChartTerminator">
            <a:avLst/>
          </a:prstGeom>
          <a:solidFill>
            <a:schemeClr val="bg1">
              <a:lumMod val="95000"/>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lumMod val="95000"/>
                    <a:lumOff val="5000"/>
                  </a:schemeClr>
                </a:solidFill>
              </a:rPr>
              <a:t>1.Introduction</a:t>
            </a:r>
            <a:endParaRPr lang="ar-DZ" sz="2400" b="1" dirty="0">
              <a:solidFill>
                <a:schemeClr val="tx1">
                  <a:lumMod val="95000"/>
                  <a:lumOff val="5000"/>
                </a:schemeClr>
              </a:solidFill>
            </a:endParaRPr>
          </a:p>
        </p:txBody>
      </p:sp>
      <p:sp>
        <p:nvSpPr>
          <p:cNvPr id="13" name="TextBox 12">
            <a:extLst>
              <a:ext uri="{FF2B5EF4-FFF2-40B4-BE49-F238E27FC236}">
                <a16:creationId xmlns:a16="http://schemas.microsoft.com/office/drawing/2014/main" id="{FFA23525-4724-64FA-823D-4E19304D13E5}"/>
              </a:ext>
            </a:extLst>
          </p:cNvPr>
          <p:cNvSpPr txBox="1"/>
          <p:nvPr/>
        </p:nvSpPr>
        <p:spPr>
          <a:xfrm>
            <a:off x="3599935" y="292904"/>
            <a:ext cx="4522573" cy="646331"/>
          </a:xfrm>
          <a:prstGeom prst="rect">
            <a:avLst/>
          </a:prstGeom>
          <a:noFill/>
        </p:spPr>
        <p:txBody>
          <a:bodyPr wrap="square" rtlCol="1">
            <a:spAutoFit/>
          </a:bodyPr>
          <a:lstStyle/>
          <a:p>
            <a:pPr algn="ctr"/>
            <a:r>
              <a:rPr lang="en-US" sz="3600" b="1" i="1" dirty="0"/>
              <a:t>Plan de travail</a:t>
            </a:r>
            <a:endParaRPr lang="ar-DZ" sz="3600" b="1" i="1" dirty="0"/>
          </a:p>
        </p:txBody>
      </p:sp>
    </p:spTree>
    <p:extLst>
      <p:ext uri="{BB962C8B-B14F-4D97-AF65-F5344CB8AC3E}">
        <p14:creationId xmlns:p14="http://schemas.microsoft.com/office/powerpoint/2010/main" val="3019613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500" fill="hold"/>
                                        <p:tgtEl>
                                          <p:spTgt spid="10"/>
                                        </p:tgtEl>
                                        <p:attrNameLst>
                                          <p:attrName>ppt_w</p:attrName>
                                        </p:attrNameLst>
                                      </p:cBhvr>
                                      <p:tavLst>
                                        <p:tav tm="0">
                                          <p:val>
                                            <p:fltVal val="0"/>
                                          </p:val>
                                        </p:tav>
                                        <p:tav tm="100000">
                                          <p:val>
                                            <p:strVal val="#ppt_w"/>
                                          </p:val>
                                        </p:tav>
                                      </p:tavLst>
                                    </p:anim>
                                    <p:anim calcmode="lin" valueType="num">
                                      <p:cBhvr>
                                        <p:cTn id="28" dur="500" fill="hold"/>
                                        <p:tgtEl>
                                          <p:spTgt spid="10"/>
                                        </p:tgtEl>
                                        <p:attrNameLst>
                                          <p:attrName>ppt_h</p:attrName>
                                        </p:attrNameLst>
                                      </p:cBhvr>
                                      <p:tavLst>
                                        <p:tav tm="0">
                                          <p:val>
                                            <p:fltVal val="0"/>
                                          </p:val>
                                        </p:tav>
                                        <p:tav tm="100000">
                                          <p:val>
                                            <p:strVal val="#ppt_h"/>
                                          </p:val>
                                        </p:tav>
                                      </p:tavLst>
                                    </p:anim>
                                    <p:animEffect transition="in" filter="fade">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Effect transition="in" filter="fade">
                                      <p:cBhvr>
                                        <p:cTn id="34" dur="500"/>
                                        <p:tgtEl>
                                          <p:spTgt spid="9"/>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animEffect transition="in" filter="fade">
                                      <p:cBhvr>
                                        <p:cTn id="4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AE892-CE63-6529-A57E-0D56596C44FB}"/>
              </a:ext>
            </a:extLst>
          </p:cNvPr>
          <p:cNvSpPr/>
          <p:nvPr/>
        </p:nvSpPr>
        <p:spPr>
          <a:xfrm>
            <a:off x="0" y="0"/>
            <a:ext cx="12192000" cy="6858000"/>
          </a:xfrm>
          <a:prstGeom prst="rect">
            <a:avLst/>
          </a:prstGeom>
          <a:gradFill flip="none" rotWithShape="1">
            <a:gsLst>
              <a:gs pos="20000">
                <a:schemeClr val="tx1">
                  <a:alpha val="0"/>
                </a:schemeClr>
              </a:gs>
              <a:gs pos="95000">
                <a:schemeClr val="bg2">
                  <a:lumMod val="9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20" name="Group 19">
            <a:extLst>
              <a:ext uri="{FF2B5EF4-FFF2-40B4-BE49-F238E27FC236}">
                <a16:creationId xmlns:a16="http://schemas.microsoft.com/office/drawing/2014/main" id="{F338EA88-9592-A00A-4867-6570F451567F}"/>
              </a:ext>
            </a:extLst>
          </p:cNvPr>
          <p:cNvGrpSpPr/>
          <p:nvPr/>
        </p:nvGrpSpPr>
        <p:grpSpPr>
          <a:xfrm>
            <a:off x="-3723861" y="-960120"/>
            <a:ext cx="8494643" cy="8652346"/>
            <a:chOff x="-3723861" y="-960120"/>
            <a:chExt cx="8494643" cy="8652346"/>
          </a:xfrm>
        </p:grpSpPr>
        <p:sp useBgFill="1">
          <p:nvSpPr>
            <p:cNvPr id="6" name="Flowchart: Summing Junction 5">
              <a:extLst>
                <a:ext uri="{FF2B5EF4-FFF2-40B4-BE49-F238E27FC236}">
                  <a16:creationId xmlns:a16="http://schemas.microsoft.com/office/drawing/2014/main" id="{547B2D93-131E-1C6F-8149-88CFFFDB4D7D}"/>
                </a:ext>
              </a:extLst>
            </p:cNvPr>
            <p:cNvSpPr/>
            <p:nvPr/>
          </p:nvSpPr>
          <p:spPr>
            <a:xfrm>
              <a:off x="-3723861" y="-960120"/>
              <a:ext cx="8494643" cy="8652346"/>
            </a:xfrm>
            <a:prstGeom prst="flowChartSummingJunction">
              <a:avLst/>
            </a:prstGeom>
            <a:ln w="12700">
              <a:solidFill>
                <a:schemeClr val="bg1">
                  <a:lumMod val="95000"/>
                </a:schemeClr>
              </a:solid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15" name="TextBox 14">
              <a:extLst>
                <a:ext uri="{FF2B5EF4-FFF2-40B4-BE49-F238E27FC236}">
                  <a16:creationId xmlns:a16="http://schemas.microsoft.com/office/drawing/2014/main" id="{F797411A-6BB4-7B15-BB64-3F3CEEDA1F1F}"/>
                </a:ext>
              </a:extLst>
            </p:cNvPr>
            <p:cNvSpPr txBox="1"/>
            <p:nvPr/>
          </p:nvSpPr>
          <p:spPr>
            <a:xfrm rot="10800000">
              <a:off x="-1373920" y="5683060"/>
              <a:ext cx="3794759" cy="461665"/>
            </a:xfrm>
            <a:prstGeom prst="rect">
              <a:avLst/>
            </a:prstGeom>
            <a:noFill/>
          </p:spPr>
          <p:txBody>
            <a:bodyPr wrap="square" rtlCol="1">
              <a:spAutoFit/>
            </a:bodyPr>
            <a:lstStyle/>
            <a:p>
              <a:r>
                <a:rPr lang="en-US" sz="2400" dirty="0" err="1">
                  <a:effectLst>
                    <a:outerShdw blurRad="38100" dist="38100" dir="2700000" algn="tl">
                      <a:srgbClr val="000000">
                        <a:alpha val="43137"/>
                      </a:srgbClr>
                    </a:outerShdw>
                  </a:effectLst>
                  <a:highlight>
                    <a:srgbClr val="C0C0C0"/>
                  </a:highlight>
                  <a:cs typeface="+mj-cs"/>
                </a:rPr>
                <a:t>Définition</a:t>
              </a:r>
              <a:r>
                <a:rPr lang="en-US" sz="2400" dirty="0">
                  <a:effectLst>
                    <a:outerShdw blurRad="38100" dist="38100" dir="2700000" algn="tl">
                      <a:srgbClr val="000000">
                        <a:alpha val="43137"/>
                      </a:srgbClr>
                    </a:outerShdw>
                  </a:effectLst>
                  <a:highlight>
                    <a:srgbClr val="C0C0C0"/>
                  </a:highlight>
                  <a:cs typeface="+mj-cs"/>
                </a:rPr>
                <a:t> de la </a:t>
              </a:r>
              <a:r>
                <a:rPr lang="en-US" sz="2400" dirty="0" err="1">
                  <a:effectLst>
                    <a:outerShdw blurRad="38100" dist="38100" dir="2700000" algn="tl">
                      <a:srgbClr val="000000">
                        <a:alpha val="43137"/>
                      </a:srgbClr>
                    </a:outerShdw>
                  </a:effectLst>
                  <a:highlight>
                    <a:srgbClr val="C0C0C0"/>
                  </a:highlight>
                  <a:cs typeface="+mj-cs"/>
                </a:rPr>
                <a:t>méthode</a:t>
              </a:r>
              <a:endParaRPr lang="ar-DZ" sz="2400" dirty="0">
                <a:effectLst>
                  <a:outerShdw blurRad="38100" dist="38100" dir="2700000" algn="tl">
                    <a:srgbClr val="000000">
                      <a:alpha val="43137"/>
                    </a:srgbClr>
                  </a:outerShdw>
                </a:effectLst>
                <a:highlight>
                  <a:srgbClr val="C0C0C0"/>
                </a:highlight>
                <a:cs typeface="+mj-cs"/>
              </a:endParaRPr>
            </a:p>
          </p:txBody>
        </p:sp>
        <p:sp>
          <p:nvSpPr>
            <p:cNvPr id="16" name="TextBox 15">
              <a:extLst>
                <a:ext uri="{FF2B5EF4-FFF2-40B4-BE49-F238E27FC236}">
                  <a16:creationId xmlns:a16="http://schemas.microsoft.com/office/drawing/2014/main" id="{3AAEAF56-C9A2-2A2F-B650-99DF86B09446}"/>
                </a:ext>
              </a:extLst>
            </p:cNvPr>
            <p:cNvSpPr txBox="1"/>
            <p:nvPr/>
          </p:nvSpPr>
          <p:spPr>
            <a:xfrm rot="16200000">
              <a:off x="-4579047" y="3319886"/>
              <a:ext cx="4634014" cy="400110"/>
            </a:xfrm>
            <a:prstGeom prst="rect">
              <a:avLst/>
            </a:prstGeom>
            <a:noFill/>
          </p:spPr>
          <p:txBody>
            <a:bodyPr wrap="square" rtlCol="1">
              <a:spAutoFit/>
            </a:bodyPr>
            <a:lstStyle/>
            <a:p>
              <a:r>
                <a:rPr lang="en-US" sz="2000" b="1" dirty="0">
                  <a:highlight>
                    <a:srgbClr val="C0C0C0"/>
                  </a:highlight>
                </a:rPr>
                <a:t>Matériel et </a:t>
              </a:r>
              <a:r>
                <a:rPr lang="en-US" sz="2000" b="1" dirty="0" err="1">
                  <a:highlight>
                    <a:srgbClr val="C0C0C0"/>
                  </a:highlight>
                </a:rPr>
                <a:t>équipements</a:t>
              </a:r>
              <a:r>
                <a:rPr lang="en-US" sz="2000" b="1" dirty="0">
                  <a:highlight>
                    <a:srgbClr val="C0C0C0"/>
                  </a:highlight>
                </a:rPr>
                <a:t> </a:t>
              </a:r>
              <a:r>
                <a:rPr lang="en-US" sz="2000" b="1" dirty="0" err="1">
                  <a:highlight>
                    <a:srgbClr val="C0C0C0"/>
                  </a:highlight>
                </a:rPr>
                <a:t>utilisés</a:t>
              </a:r>
              <a:endParaRPr lang="ar-DZ" sz="2000" b="1" dirty="0">
                <a:highlight>
                  <a:srgbClr val="C0C0C0"/>
                </a:highlight>
              </a:endParaRPr>
            </a:p>
          </p:txBody>
        </p:sp>
        <p:sp>
          <p:nvSpPr>
            <p:cNvPr id="17" name="TextBox 16">
              <a:extLst>
                <a:ext uri="{FF2B5EF4-FFF2-40B4-BE49-F238E27FC236}">
                  <a16:creationId xmlns:a16="http://schemas.microsoft.com/office/drawing/2014/main" id="{91A6B572-A11B-03C6-B5D1-21249D0E7347}"/>
                </a:ext>
              </a:extLst>
            </p:cNvPr>
            <p:cNvSpPr txBox="1"/>
            <p:nvPr/>
          </p:nvSpPr>
          <p:spPr>
            <a:xfrm rot="5400000">
              <a:off x="1420624" y="3577139"/>
              <a:ext cx="2462095" cy="461665"/>
            </a:xfrm>
            <a:prstGeom prst="rect">
              <a:avLst/>
            </a:prstGeom>
            <a:noFill/>
          </p:spPr>
          <p:txBody>
            <a:bodyPr wrap="square" rtlCol="1">
              <a:spAutoFit/>
            </a:bodyPr>
            <a:lstStyle/>
            <a:p>
              <a:r>
                <a:rPr lang="en-US" sz="2400" b="1" dirty="0">
                  <a:highlight>
                    <a:srgbClr val="C0C0C0"/>
                  </a:highlight>
                  <a:cs typeface="+mj-cs"/>
                </a:rPr>
                <a:t>Introduction</a:t>
              </a:r>
              <a:endParaRPr lang="ar-DZ" sz="2400" b="1" dirty="0">
                <a:highlight>
                  <a:srgbClr val="C0C0C0"/>
                </a:highlight>
                <a:cs typeface="+mj-cs"/>
              </a:endParaRPr>
            </a:p>
          </p:txBody>
        </p:sp>
        <p:sp>
          <p:nvSpPr>
            <p:cNvPr id="18" name="TextBox 17">
              <a:extLst>
                <a:ext uri="{FF2B5EF4-FFF2-40B4-BE49-F238E27FC236}">
                  <a16:creationId xmlns:a16="http://schemas.microsoft.com/office/drawing/2014/main" id="{D6562100-8A4A-3B7E-D50E-98BEC9E4AEA5}"/>
                </a:ext>
              </a:extLst>
            </p:cNvPr>
            <p:cNvSpPr txBox="1"/>
            <p:nvPr/>
          </p:nvSpPr>
          <p:spPr>
            <a:xfrm>
              <a:off x="-1373920" y="457199"/>
              <a:ext cx="3583720" cy="400110"/>
            </a:xfrm>
            <a:prstGeom prst="rect">
              <a:avLst/>
            </a:prstGeom>
            <a:noFill/>
          </p:spPr>
          <p:txBody>
            <a:bodyPr wrap="square" rtlCol="1">
              <a:spAutoFit/>
            </a:bodyPr>
            <a:lstStyle/>
            <a:p>
              <a:pPr algn="ctr"/>
              <a:r>
                <a:rPr lang="en-US" sz="2000" b="1" dirty="0">
                  <a:effectLst>
                    <a:outerShdw blurRad="38100" dist="38100" dir="2700000" algn="tl">
                      <a:srgbClr val="000000">
                        <a:alpha val="43137"/>
                      </a:srgbClr>
                    </a:outerShdw>
                  </a:effectLst>
                  <a:highlight>
                    <a:srgbClr val="C0C0C0"/>
                  </a:highlight>
                  <a:cs typeface="+mj-cs"/>
                </a:rPr>
                <a:t>Étapes de la </a:t>
              </a:r>
              <a:r>
                <a:rPr lang="en-US" sz="2000" b="1" dirty="0" err="1">
                  <a:effectLst>
                    <a:outerShdw blurRad="38100" dist="38100" dir="2700000" algn="tl">
                      <a:srgbClr val="000000">
                        <a:alpha val="43137"/>
                      </a:srgbClr>
                    </a:outerShdw>
                  </a:effectLst>
                  <a:highlight>
                    <a:srgbClr val="C0C0C0"/>
                  </a:highlight>
                  <a:cs typeface="+mj-cs"/>
                </a:rPr>
                <a:t>procédure</a:t>
              </a:r>
              <a:endParaRPr lang="ar-DZ" sz="2000" b="1" dirty="0">
                <a:effectLst>
                  <a:outerShdw blurRad="38100" dist="38100" dir="2700000" algn="tl">
                    <a:srgbClr val="000000">
                      <a:alpha val="43137"/>
                    </a:srgbClr>
                  </a:outerShdw>
                </a:effectLst>
                <a:highlight>
                  <a:srgbClr val="C0C0C0"/>
                </a:highlight>
                <a:cs typeface="+mj-cs"/>
              </a:endParaRPr>
            </a:p>
          </p:txBody>
        </p:sp>
        <p:sp useBgFill="1">
          <p:nvSpPr>
            <p:cNvPr id="19" name="Oval 18">
              <a:extLst>
                <a:ext uri="{FF2B5EF4-FFF2-40B4-BE49-F238E27FC236}">
                  <a16:creationId xmlns:a16="http://schemas.microsoft.com/office/drawing/2014/main" id="{AFE8088C-FACA-A5CF-242E-6DAC1932264C}"/>
                </a:ext>
              </a:extLst>
            </p:cNvPr>
            <p:cNvSpPr/>
            <p:nvPr/>
          </p:nvSpPr>
          <p:spPr>
            <a:xfrm rot="5400000">
              <a:off x="-1143000" y="1686016"/>
              <a:ext cx="3154680" cy="3283769"/>
            </a:xfrm>
            <a:prstGeom prst="ellipse">
              <a:avLst/>
            </a:prstGeom>
            <a:ln>
              <a:no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sp>
        <p:nvSpPr>
          <p:cNvPr id="2" name="TextBox 1">
            <a:extLst>
              <a:ext uri="{FF2B5EF4-FFF2-40B4-BE49-F238E27FC236}">
                <a16:creationId xmlns:a16="http://schemas.microsoft.com/office/drawing/2014/main" id="{A272920A-C3DA-2F06-6A12-09B65B824C55}"/>
              </a:ext>
            </a:extLst>
          </p:cNvPr>
          <p:cNvSpPr txBox="1"/>
          <p:nvPr/>
        </p:nvSpPr>
        <p:spPr>
          <a:xfrm>
            <a:off x="6313714" y="1202933"/>
            <a:ext cx="5589384" cy="5509200"/>
          </a:xfrm>
          <a:prstGeom prst="rect">
            <a:avLst/>
          </a:prstGeom>
          <a:noFill/>
        </p:spPr>
        <p:txBody>
          <a:bodyPr wrap="square" rtlCol="1">
            <a:spAutoFit/>
          </a:bodyPr>
          <a:lstStyle/>
          <a:p>
            <a:r>
              <a:rPr lang="fr-FR" dirty="0"/>
              <a:t>                                         </a:t>
            </a:r>
            <a:r>
              <a:rPr lang="fr-FR" sz="2800" b="1" dirty="0"/>
              <a:t>Introduction</a:t>
            </a:r>
          </a:p>
          <a:p>
            <a:endParaRPr lang="fr-FR" dirty="0"/>
          </a:p>
          <a:p>
            <a:endParaRPr lang="fr-FR" dirty="0"/>
          </a:p>
          <a:p>
            <a:r>
              <a:rPr lang="fr-FR" sz="2400" dirty="0"/>
              <a:t>La résistance bactérienne aux antibiotiques représente l’un des défis majeurs de la médecine moderne. Il est donc essentiel de déterminer l’antibiotique approprié pour chaque infection. La méthode Kirby-Bauer, également appelée méthode de diffusion en disque, est l’une des techniques les plus utilisées en laboratoire pour évaluer la sensibilité des bactéries aux antibiotiques.</a:t>
            </a:r>
            <a:r>
              <a:rPr lang="en-US" sz="2400" dirty="0" err="1"/>
              <a:t>Alors,</a:t>
            </a:r>
            <a:r>
              <a:rPr lang="en-US" sz="2400" b="1" dirty="0" err="1"/>
              <a:t>quelle</a:t>
            </a:r>
            <a:r>
              <a:rPr lang="en-US" sz="2400" b="1" dirty="0"/>
              <a:t> </a:t>
            </a:r>
            <a:r>
              <a:rPr lang="en-US" sz="2400" b="1" dirty="0" err="1"/>
              <a:t>est</a:t>
            </a:r>
            <a:r>
              <a:rPr lang="en-US" sz="2400" b="1" dirty="0"/>
              <a:t> </a:t>
            </a:r>
            <a:r>
              <a:rPr lang="en-US" sz="2400" b="1" dirty="0" err="1"/>
              <a:t>cette</a:t>
            </a:r>
            <a:r>
              <a:rPr lang="en-US" sz="2400" b="1" dirty="0"/>
              <a:t>  m</a:t>
            </a:r>
            <a:r>
              <a:rPr lang="fr-FR" sz="2400" b="1" dirty="0"/>
              <a:t>é</a:t>
            </a:r>
            <a:r>
              <a:rPr lang="en-US" sz="2400" b="1" dirty="0" err="1"/>
              <a:t>thode</a:t>
            </a:r>
            <a:r>
              <a:rPr lang="en-US" sz="2400" b="1" dirty="0"/>
              <a:t>?</a:t>
            </a:r>
            <a:endParaRPr lang="ar-DZ" sz="2400" b="1" dirty="0"/>
          </a:p>
        </p:txBody>
      </p:sp>
      <p:sp>
        <p:nvSpPr>
          <p:cNvPr id="7" name="TextBox 6">
            <a:extLst>
              <a:ext uri="{FF2B5EF4-FFF2-40B4-BE49-F238E27FC236}">
                <a16:creationId xmlns:a16="http://schemas.microsoft.com/office/drawing/2014/main" id="{6162B33A-1FDB-51A5-6DEE-8BFFC662613B}"/>
              </a:ext>
            </a:extLst>
          </p:cNvPr>
          <p:cNvSpPr txBox="1"/>
          <p:nvPr/>
        </p:nvSpPr>
        <p:spPr>
          <a:xfrm>
            <a:off x="6529909" y="6858000"/>
            <a:ext cx="5373189" cy="3847207"/>
          </a:xfrm>
          <a:prstGeom prst="rect">
            <a:avLst/>
          </a:prstGeom>
          <a:noFill/>
        </p:spPr>
        <p:txBody>
          <a:bodyPr wrap="square" rtlCol="1">
            <a:spAutoFit/>
          </a:bodyPr>
          <a:lstStyle/>
          <a:p>
            <a:r>
              <a:rPr lang="fr-FR" dirty="0"/>
              <a:t>                                         </a:t>
            </a:r>
            <a:r>
              <a:rPr lang="fr-FR" sz="2800" dirty="0"/>
              <a:t>Introduction</a:t>
            </a:r>
          </a:p>
          <a:p>
            <a:endParaRPr lang="fr-FR" dirty="0"/>
          </a:p>
          <a:p>
            <a:endParaRPr lang="fr-FR" dirty="0"/>
          </a:p>
          <a:p>
            <a:r>
              <a:rPr lang="fr-FR" sz="2000" dirty="0"/>
              <a:t>La résistance bactérienne aux antibiotiques représente l’un des défis majeurs de la médecine moderne. Il est donc essentiel de déterminer l’antibiotique approprié pour chaque infection. La méthode Kirby-Bauer, également appelée méthode de diffusion en disque, est l’une des techniques les plus utilisées en laboratoire pour évaluer la sensibilité des bactéries aux antibiotiques</a:t>
            </a:r>
            <a:r>
              <a:rPr lang="fr-FR" dirty="0"/>
              <a:t>.</a:t>
            </a:r>
            <a:endParaRPr lang="ar-DZ" dirty="0"/>
          </a:p>
        </p:txBody>
      </p:sp>
    </p:spTree>
    <p:extLst>
      <p:ext uri="{BB962C8B-B14F-4D97-AF65-F5344CB8AC3E}">
        <p14:creationId xmlns:p14="http://schemas.microsoft.com/office/powerpoint/2010/main" val="428695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4000" b="-14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AE892-CE63-6529-A57E-0D56596C44FB}"/>
              </a:ext>
            </a:extLst>
          </p:cNvPr>
          <p:cNvSpPr/>
          <p:nvPr/>
        </p:nvSpPr>
        <p:spPr>
          <a:xfrm>
            <a:off x="0" y="0"/>
            <a:ext cx="12192000" cy="6858000"/>
          </a:xfrm>
          <a:prstGeom prst="rect">
            <a:avLst/>
          </a:prstGeom>
          <a:gradFill flip="none" rotWithShape="1">
            <a:gsLst>
              <a:gs pos="20000">
                <a:schemeClr val="tx1">
                  <a:alpha val="0"/>
                </a:schemeClr>
              </a:gs>
              <a:gs pos="100000">
                <a:schemeClr val="bg1">
                  <a:lumMod val="9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20" name="Group 19">
            <a:extLst>
              <a:ext uri="{FF2B5EF4-FFF2-40B4-BE49-F238E27FC236}">
                <a16:creationId xmlns:a16="http://schemas.microsoft.com/office/drawing/2014/main" id="{F338EA88-9592-A00A-4867-6570F451567F}"/>
              </a:ext>
            </a:extLst>
          </p:cNvPr>
          <p:cNvGrpSpPr/>
          <p:nvPr/>
        </p:nvGrpSpPr>
        <p:grpSpPr>
          <a:xfrm rot="16200000">
            <a:off x="-3723861" y="-960120"/>
            <a:ext cx="8494643" cy="8652346"/>
            <a:chOff x="-3723861" y="-960120"/>
            <a:chExt cx="8494643" cy="8652346"/>
          </a:xfrm>
        </p:grpSpPr>
        <p:sp useBgFill="1">
          <p:nvSpPr>
            <p:cNvPr id="6" name="Flowchart: Summing Junction 5">
              <a:extLst>
                <a:ext uri="{FF2B5EF4-FFF2-40B4-BE49-F238E27FC236}">
                  <a16:creationId xmlns:a16="http://schemas.microsoft.com/office/drawing/2014/main" id="{547B2D93-131E-1C6F-8149-88CFFFDB4D7D}"/>
                </a:ext>
              </a:extLst>
            </p:cNvPr>
            <p:cNvSpPr/>
            <p:nvPr/>
          </p:nvSpPr>
          <p:spPr>
            <a:xfrm>
              <a:off x="-3723861" y="-960120"/>
              <a:ext cx="8494643" cy="8652346"/>
            </a:xfrm>
            <a:prstGeom prst="flowChartSummingJunction">
              <a:avLst/>
            </a:prstGeom>
            <a:ln w="12700">
              <a:solidFill>
                <a:schemeClr val="bg1">
                  <a:lumMod val="95000"/>
                </a:schemeClr>
              </a:solid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15" name="TextBox 14">
              <a:extLst>
                <a:ext uri="{FF2B5EF4-FFF2-40B4-BE49-F238E27FC236}">
                  <a16:creationId xmlns:a16="http://schemas.microsoft.com/office/drawing/2014/main" id="{F797411A-6BB4-7B15-BB64-3F3CEEDA1F1F}"/>
                </a:ext>
              </a:extLst>
            </p:cNvPr>
            <p:cNvSpPr txBox="1"/>
            <p:nvPr/>
          </p:nvSpPr>
          <p:spPr>
            <a:xfrm rot="10800000">
              <a:off x="-1373920" y="5683060"/>
              <a:ext cx="3794759" cy="461665"/>
            </a:xfrm>
            <a:prstGeom prst="rect">
              <a:avLst/>
            </a:prstGeom>
            <a:noFill/>
          </p:spPr>
          <p:txBody>
            <a:bodyPr wrap="square" rtlCol="1">
              <a:spAutoFit/>
            </a:bodyPr>
            <a:lstStyle/>
            <a:p>
              <a:r>
                <a:rPr lang="en-US" sz="2400" dirty="0" err="1">
                  <a:effectLst>
                    <a:outerShdw blurRad="38100" dist="38100" dir="2700000" algn="tl">
                      <a:srgbClr val="000000">
                        <a:alpha val="43137"/>
                      </a:srgbClr>
                    </a:outerShdw>
                  </a:effectLst>
                  <a:highlight>
                    <a:srgbClr val="C0C0C0"/>
                  </a:highlight>
                  <a:cs typeface="+mj-cs"/>
                </a:rPr>
                <a:t>Définition</a:t>
              </a:r>
              <a:r>
                <a:rPr lang="en-US" sz="2400" dirty="0">
                  <a:effectLst>
                    <a:outerShdw blurRad="38100" dist="38100" dir="2700000" algn="tl">
                      <a:srgbClr val="000000">
                        <a:alpha val="43137"/>
                      </a:srgbClr>
                    </a:outerShdw>
                  </a:effectLst>
                  <a:highlight>
                    <a:srgbClr val="C0C0C0"/>
                  </a:highlight>
                  <a:cs typeface="+mj-cs"/>
                </a:rPr>
                <a:t> de la </a:t>
              </a:r>
              <a:r>
                <a:rPr lang="en-US" sz="2400" dirty="0" err="1">
                  <a:effectLst>
                    <a:outerShdw blurRad="38100" dist="38100" dir="2700000" algn="tl">
                      <a:srgbClr val="000000">
                        <a:alpha val="43137"/>
                      </a:srgbClr>
                    </a:outerShdw>
                  </a:effectLst>
                  <a:highlight>
                    <a:srgbClr val="C0C0C0"/>
                  </a:highlight>
                  <a:cs typeface="+mj-cs"/>
                </a:rPr>
                <a:t>méthode</a:t>
              </a:r>
              <a:endParaRPr lang="ar-DZ" sz="2400" dirty="0">
                <a:effectLst>
                  <a:outerShdw blurRad="38100" dist="38100" dir="2700000" algn="tl">
                    <a:srgbClr val="000000">
                      <a:alpha val="43137"/>
                    </a:srgbClr>
                  </a:outerShdw>
                </a:effectLst>
                <a:highlight>
                  <a:srgbClr val="C0C0C0"/>
                </a:highlight>
                <a:cs typeface="+mj-cs"/>
              </a:endParaRPr>
            </a:p>
          </p:txBody>
        </p:sp>
        <p:sp>
          <p:nvSpPr>
            <p:cNvPr id="16" name="TextBox 15">
              <a:extLst>
                <a:ext uri="{FF2B5EF4-FFF2-40B4-BE49-F238E27FC236}">
                  <a16:creationId xmlns:a16="http://schemas.microsoft.com/office/drawing/2014/main" id="{3AAEAF56-C9A2-2A2F-B650-99DF86B09446}"/>
                </a:ext>
              </a:extLst>
            </p:cNvPr>
            <p:cNvSpPr txBox="1"/>
            <p:nvPr/>
          </p:nvSpPr>
          <p:spPr>
            <a:xfrm rot="16200000">
              <a:off x="-4579047" y="3319886"/>
              <a:ext cx="4634014" cy="400110"/>
            </a:xfrm>
            <a:prstGeom prst="rect">
              <a:avLst/>
            </a:prstGeom>
            <a:noFill/>
          </p:spPr>
          <p:txBody>
            <a:bodyPr wrap="square" rtlCol="1">
              <a:spAutoFit/>
            </a:bodyPr>
            <a:lstStyle/>
            <a:p>
              <a:r>
                <a:rPr lang="en-US" sz="2000" b="1" dirty="0">
                  <a:highlight>
                    <a:srgbClr val="C0C0C0"/>
                  </a:highlight>
                </a:rPr>
                <a:t>Matériel et </a:t>
              </a:r>
              <a:r>
                <a:rPr lang="en-US" sz="2000" b="1" dirty="0" err="1">
                  <a:highlight>
                    <a:srgbClr val="C0C0C0"/>
                  </a:highlight>
                </a:rPr>
                <a:t>équipements</a:t>
              </a:r>
              <a:r>
                <a:rPr lang="en-US" sz="2000" b="1" dirty="0">
                  <a:highlight>
                    <a:srgbClr val="C0C0C0"/>
                  </a:highlight>
                </a:rPr>
                <a:t> </a:t>
              </a:r>
              <a:r>
                <a:rPr lang="en-US" sz="2000" b="1" dirty="0" err="1">
                  <a:highlight>
                    <a:srgbClr val="C0C0C0"/>
                  </a:highlight>
                </a:rPr>
                <a:t>utilisés</a:t>
              </a:r>
              <a:endParaRPr lang="ar-DZ" sz="2000" b="1" dirty="0">
                <a:highlight>
                  <a:srgbClr val="C0C0C0"/>
                </a:highlight>
              </a:endParaRPr>
            </a:p>
          </p:txBody>
        </p:sp>
        <p:sp>
          <p:nvSpPr>
            <p:cNvPr id="17" name="TextBox 16">
              <a:extLst>
                <a:ext uri="{FF2B5EF4-FFF2-40B4-BE49-F238E27FC236}">
                  <a16:creationId xmlns:a16="http://schemas.microsoft.com/office/drawing/2014/main" id="{91A6B572-A11B-03C6-B5D1-21249D0E7347}"/>
                </a:ext>
              </a:extLst>
            </p:cNvPr>
            <p:cNvSpPr txBox="1"/>
            <p:nvPr/>
          </p:nvSpPr>
          <p:spPr>
            <a:xfrm rot="5400000">
              <a:off x="1420624" y="3577139"/>
              <a:ext cx="2462095" cy="461665"/>
            </a:xfrm>
            <a:prstGeom prst="rect">
              <a:avLst/>
            </a:prstGeom>
            <a:noFill/>
          </p:spPr>
          <p:txBody>
            <a:bodyPr wrap="square" rtlCol="1">
              <a:spAutoFit/>
            </a:bodyPr>
            <a:lstStyle/>
            <a:p>
              <a:r>
                <a:rPr lang="en-US" sz="2400" b="1" dirty="0">
                  <a:highlight>
                    <a:srgbClr val="C0C0C0"/>
                  </a:highlight>
                  <a:cs typeface="+mj-cs"/>
                </a:rPr>
                <a:t>Introduction</a:t>
              </a:r>
              <a:endParaRPr lang="ar-DZ" sz="2400" b="1" dirty="0">
                <a:highlight>
                  <a:srgbClr val="C0C0C0"/>
                </a:highlight>
                <a:cs typeface="+mj-cs"/>
              </a:endParaRPr>
            </a:p>
          </p:txBody>
        </p:sp>
        <p:sp>
          <p:nvSpPr>
            <p:cNvPr id="18" name="TextBox 17">
              <a:extLst>
                <a:ext uri="{FF2B5EF4-FFF2-40B4-BE49-F238E27FC236}">
                  <a16:creationId xmlns:a16="http://schemas.microsoft.com/office/drawing/2014/main" id="{D6562100-8A4A-3B7E-D50E-98BEC9E4AEA5}"/>
                </a:ext>
              </a:extLst>
            </p:cNvPr>
            <p:cNvSpPr txBox="1"/>
            <p:nvPr/>
          </p:nvSpPr>
          <p:spPr>
            <a:xfrm>
              <a:off x="-1373920" y="457199"/>
              <a:ext cx="3583720" cy="400110"/>
            </a:xfrm>
            <a:prstGeom prst="rect">
              <a:avLst/>
            </a:prstGeom>
            <a:noFill/>
          </p:spPr>
          <p:txBody>
            <a:bodyPr wrap="square" rtlCol="1">
              <a:spAutoFit/>
            </a:bodyPr>
            <a:lstStyle/>
            <a:p>
              <a:pPr algn="ctr"/>
              <a:r>
                <a:rPr lang="en-US" sz="2000" b="1" dirty="0">
                  <a:effectLst>
                    <a:outerShdw blurRad="38100" dist="38100" dir="2700000" algn="tl">
                      <a:srgbClr val="000000">
                        <a:alpha val="43137"/>
                      </a:srgbClr>
                    </a:outerShdw>
                  </a:effectLst>
                  <a:highlight>
                    <a:srgbClr val="C0C0C0"/>
                  </a:highlight>
                  <a:cs typeface="+mj-cs"/>
                </a:rPr>
                <a:t>Étapes de la </a:t>
              </a:r>
              <a:r>
                <a:rPr lang="en-US" sz="2000" b="1" dirty="0" err="1">
                  <a:effectLst>
                    <a:outerShdw blurRad="38100" dist="38100" dir="2700000" algn="tl">
                      <a:srgbClr val="000000">
                        <a:alpha val="43137"/>
                      </a:srgbClr>
                    </a:outerShdw>
                  </a:effectLst>
                  <a:highlight>
                    <a:srgbClr val="C0C0C0"/>
                  </a:highlight>
                  <a:cs typeface="+mj-cs"/>
                </a:rPr>
                <a:t>procédure</a:t>
              </a:r>
              <a:endParaRPr lang="ar-DZ" sz="2000" b="1" dirty="0">
                <a:effectLst>
                  <a:outerShdw blurRad="38100" dist="38100" dir="2700000" algn="tl">
                    <a:srgbClr val="000000">
                      <a:alpha val="43137"/>
                    </a:srgbClr>
                  </a:outerShdw>
                </a:effectLst>
                <a:highlight>
                  <a:srgbClr val="C0C0C0"/>
                </a:highlight>
                <a:cs typeface="+mj-cs"/>
              </a:endParaRPr>
            </a:p>
          </p:txBody>
        </p:sp>
        <p:sp useBgFill="1">
          <p:nvSpPr>
            <p:cNvPr id="19" name="Oval 18">
              <a:extLst>
                <a:ext uri="{FF2B5EF4-FFF2-40B4-BE49-F238E27FC236}">
                  <a16:creationId xmlns:a16="http://schemas.microsoft.com/office/drawing/2014/main" id="{AFE8088C-FACA-A5CF-242E-6DAC1932264C}"/>
                </a:ext>
              </a:extLst>
            </p:cNvPr>
            <p:cNvSpPr/>
            <p:nvPr/>
          </p:nvSpPr>
          <p:spPr>
            <a:xfrm rot="8166356">
              <a:off x="-1143000" y="1686016"/>
              <a:ext cx="3154680" cy="3283769"/>
            </a:xfrm>
            <a:prstGeom prst="ellipse">
              <a:avLst/>
            </a:prstGeom>
            <a:ln>
              <a:no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sp>
        <p:nvSpPr>
          <p:cNvPr id="2" name="TextBox 1">
            <a:extLst>
              <a:ext uri="{FF2B5EF4-FFF2-40B4-BE49-F238E27FC236}">
                <a16:creationId xmlns:a16="http://schemas.microsoft.com/office/drawing/2014/main" id="{90890760-73C4-50D9-D5C6-4DA79AE09221}"/>
              </a:ext>
            </a:extLst>
          </p:cNvPr>
          <p:cNvSpPr txBox="1"/>
          <p:nvPr/>
        </p:nvSpPr>
        <p:spPr>
          <a:xfrm>
            <a:off x="6282813" y="1180142"/>
            <a:ext cx="5565058" cy="4031873"/>
          </a:xfrm>
          <a:prstGeom prst="rect">
            <a:avLst/>
          </a:prstGeom>
          <a:noFill/>
        </p:spPr>
        <p:txBody>
          <a:bodyPr wrap="square" rtlCol="1">
            <a:spAutoFit/>
          </a:bodyPr>
          <a:lstStyle/>
          <a:p>
            <a:r>
              <a:rPr lang="fr-FR" sz="2400" dirty="0"/>
              <a:t>                 </a:t>
            </a:r>
            <a:r>
              <a:rPr lang="fr-FR" sz="2800" b="1" dirty="0"/>
              <a:t>Définition de la méthode</a:t>
            </a:r>
          </a:p>
          <a:p>
            <a:endParaRPr lang="fr-FR" dirty="0"/>
          </a:p>
          <a:p>
            <a:endParaRPr lang="fr-FR" dirty="0"/>
          </a:p>
          <a:p>
            <a:r>
              <a:rPr lang="fr-FR" sz="2400" dirty="0"/>
              <a:t>La méthode de Kirby-Bauer consiste à déposer des disques imprégnés d’antibiotiques sur un milieu gélosé ensemencé avec une souche bactérienne, puis à observer la capacité de chaque antibiotique à inhiber sa croissance en mesurant le diamètre des zones d’inhibition.</a:t>
            </a:r>
            <a:endParaRPr lang="ar-DZ" sz="2400" dirty="0"/>
          </a:p>
        </p:txBody>
      </p:sp>
      <p:sp>
        <p:nvSpPr>
          <p:cNvPr id="8" name="TextBox 7">
            <a:extLst>
              <a:ext uri="{FF2B5EF4-FFF2-40B4-BE49-F238E27FC236}">
                <a16:creationId xmlns:a16="http://schemas.microsoft.com/office/drawing/2014/main" id="{B7D342F1-15D1-AD87-7E95-6E08B0D972BB}"/>
              </a:ext>
            </a:extLst>
          </p:cNvPr>
          <p:cNvSpPr txBox="1"/>
          <p:nvPr/>
        </p:nvSpPr>
        <p:spPr>
          <a:xfrm>
            <a:off x="6818811" y="-4739140"/>
            <a:ext cx="5373189" cy="3847207"/>
          </a:xfrm>
          <a:prstGeom prst="rect">
            <a:avLst/>
          </a:prstGeom>
          <a:noFill/>
        </p:spPr>
        <p:txBody>
          <a:bodyPr wrap="square" rtlCol="1">
            <a:spAutoFit/>
          </a:bodyPr>
          <a:lstStyle/>
          <a:p>
            <a:r>
              <a:rPr lang="fr-FR" dirty="0"/>
              <a:t>                                         </a:t>
            </a:r>
            <a:r>
              <a:rPr lang="fr-FR" sz="2800" dirty="0"/>
              <a:t>Introduction</a:t>
            </a:r>
          </a:p>
          <a:p>
            <a:endParaRPr lang="fr-FR" dirty="0"/>
          </a:p>
          <a:p>
            <a:endParaRPr lang="fr-FR" dirty="0"/>
          </a:p>
          <a:p>
            <a:r>
              <a:rPr lang="fr-FR" sz="2000" dirty="0"/>
              <a:t>La résistance bactérienne aux antibiotiques représente l’un des défis majeurs de la médecine moderne. Il est donc essentiel de déterminer l’antibiotique approprié pour chaque infection. La méthode Kirby-Bauer, également appelée méthode de diffusion en disque, est l’une des techniques les plus utilisées en laboratoire pour évaluer la sensibilité des bactéries aux antibiotiques</a:t>
            </a:r>
            <a:r>
              <a:rPr lang="fr-FR" dirty="0"/>
              <a:t>.</a:t>
            </a:r>
            <a:endParaRPr lang="ar-DZ" dirty="0"/>
          </a:p>
        </p:txBody>
      </p:sp>
      <p:sp>
        <p:nvSpPr>
          <p:cNvPr id="9" name="TextBox 8">
            <a:extLst>
              <a:ext uri="{FF2B5EF4-FFF2-40B4-BE49-F238E27FC236}">
                <a16:creationId xmlns:a16="http://schemas.microsoft.com/office/drawing/2014/main" id="{FAF7F739-5594-0218-2A2C-DF0765E5D096}"/>
              </a:ext>
            </a:extLst>
          </p:cNvPr>
          <p:cNvSpPr txBox="1"/>
          <p:nvPr/>
        </p:nvSpPr>
        <p:spPr>
          <a:xfrm>
            <a:off x="6282813" y="7222980"/>
            <a:ext cx="5565058" cy="2862322"/>
          </a:xfrm>
          <a:prstGeom prst="rect">
            <a:avLst/>
          </a:prstGeom>
          <a:noFill/>
        </p:spPr>
        <p:txBody>
          <a:bodyPr wrap="square" rtlCol="1">
            <a:spAutoFit/>
          </a:bodyPr>
          <a:lstStyle/>
          <a:p>
            <a:r>
              <a:rPr lang="fr-FR" sz="2400" dirty="0"/>
              <a:t>                 Définition de la méthode</a:t>
            </a:r>
          </a:p>
          <a:p>
            <a:endParaRPr lang="fr-FR" dirty="0"/>
          </a:p>
          <a:p>
            <a:endParaRPr lang="fr-FR" dirty="0"/>
          </a:p>
          <a:p>
            <a:r>
              <a:rPr lang="fr-FR" sz="2000" dirty="0"/>
              <a:t>La méthode de Kirby-Bauer consiste à déposer des disques imprégnés d’antibiotiques sur un milieu gélosé ensemencé avec une souche bactérienne, puis à observer la capacité de chaque antibiotique à inhiber sa croissance en mesurant le diamètre des zones d’inhibition.</a:t>
            </a:r>
            <a:endParaRPr lang="ar-DZ" sz="2000" dirty="0"/>
          </a:p>
        </p:txBody>
      </p:sp>
    </p:spTree>
    <p:extLst>
      <p:ext uri="{BB962C8B-B14F-4D97-AF65-F5344CB8AC3E}">
        <p14:creationId xmlns:p14="http://schemas.microsoft.com/office/powerpoint/2010/main" val="3430193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8000" b="-58000"/>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EAE892-CE63-6529-A57E-0D56596C44FB}"/>
              </a:ext>
            </a:extLst>
          </p:cNvPr>
          <p:cNvSpPr/>
          <p:nvPr/>
        </p:nvSpPr>
        <p:spPr>
          <a:xfrm>
            <a:off x="0" y="0"/>
            <a:ext cx="12192000" cy="6858000"/>
          </a:xfrm>
          <a:prstGeom prst="rect">
            <a:avLst/>
          </a:prstGeom>
          <a:gradFill flip="none" rotWithShape="1">
            <a:gsLst>
              <a:gs pos="20000">
                <a:schemeClr val="tx1">
                  <a:alpha val="0"/>
                </a:schemeClr>
              </a:gs>
              <a:gs pos="100000">
                <a:schemeClr val="bg1">
                  <a:lumMod val="95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20" name="Group 19">
            <a:extLst>
              <a:ext uri="{FF2B5EF4-FFF2-40B4-BE49-F238E27FC236}">
                <a16:creationId xmlns:a16="http://schemas.microsoft.com/office/drawing/2014/main" id="{F338EA88-9592-A00A-4867-6570F451567F}"/>
              </a:ext>
            </a:extLst>
          </p:cNvPr>
          <p:cNvGrpSpPr/>
          <p:nvPr/>
        </p:nvGrpSpPr>
        <p:grpSpPr>
          <a:xfrm rot="10800000">
            <a:off x="-3723861" y="-960120"/>
            <a:ext cx="8494643" cy="8652346"/>
            <a:chOff x="-3723861" y="-960120"/>
            <a:chExt cx="8494643" cy="8652346"/>
          </a:xfrm>
        </p:grpSpPr>
        <p:sp useBgFill="1">
          <p:nvSpPr>
            <p:cNvPr id="6" name="Flowchart: Summing Junction 5">
              <a:extLst>
                <a:ext uri="{FF2B5EF4-FFF2-40B4-BE49-F238E27FC236}">
                  <a16:creationId xmlns:a16="http://schemas.microsoft.com/office/drawing/2014/main" id="{547B2D93-131E-1C6F-8149-88CFFFDB4D7D}"/>
                </a:ext>
              </a:extLst>
            </p:cNvPr>
            <p:cNvSpPr/>
            <p:nvPr/>
          </p:nvSpPr>
          <p:spPr>
            <a:xfrm>
              <a:off x="-3723861" y="-960120"/>
              <a:ext cx="8494643" cy="8652346"/>
            </a:xfrm>
            <a:prstGeom prst="flowChartSummingJunction">
              <a:avLst/>
            </a:prstGeom>
            <a:ln w="12700">
              <a:solidFill>
                <a:schemeClr val="bg1">
                  <a:lumMod val="95000"/>
                </a:schemeClr>
              </a:solid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15" name="TextBox 14">
              <a:extLst>
                <a:ext uri="{FF2B5EF4-FFF2-40B4-BE49-F238E27FC236}">
                  <a16:creationId xmlns:a16="http://schemas.microsoft.com/office/drawing/2014/main" id="{F797411A-6BB4-7B15-BB64-3F3CEEDA1F1F}"/>
                </a:ext>
              </a:extLst>
            </p:cNvPr>
            <p:cNvSpPr txBox="1"/>
            <p:nvPr/>
          </p:nvSpPr>
          <p:spPr>
            <a:xfrm rot="10800000">
              <a:off x="-1373920" y="5683060"/>
              <a:ext cx="3794759" cy="461665"/>
            </a:xfrm>
            <a:prstGeom prst="rect">
              <a:avLst/>
            </a:prstGeom>
            <a:noFill/>
          </p:spPr>
          <p:txBody>
            <a:bodyPr wrap="square" rtlCol="1">
              <a:spAutoFit/>
            </a:bodyPr>
            <a:lstStyle/>
            <a:p>
              <a:r>
                <a:rPr lang="en-US" sz="2400" dirty="0" err="1">
                  <a:effectLst>
                    <a:outerShdw blurRad="38100" dist="38100" dir="2700000" algn="tl">
                      <a:srgbClr val="000000">
                        <a:alpha val="43137"/>
                      </a:srgbClr>
                    </a:outerShdw>
                  </a:effectLst>
                  <a:highlight>
                    <a:srgbClr val="C0C0C0"/>
                  </a:highlight>
                  <a:cs typeface="+mj-cs"/>
                </a:rPr>
                <a:t>Définition</a:t>
              </a:r>
              <a:r>
                <a:rPr lang="en-US" sz="2400" dirty="0">
                  <a:effectLst>
                    <a:outerShdw blurRad="38100" dist="38100" dir="2700000" algn="tl">
                      <a:srgbClr val="000000">
                        <a:alpha val="43137"/>
                      </a:srgbClr>
                    </a:outerShdw>
                  </a:effectLst>
                  <a:highlight>
                    <a:srgbClr val="C0C0C0"/>
                  </a:highlight>
                  <a:cs typeface="+mj-cs"/>
                </a:rPr>
                <a:t> de la </a:t>
              </a:r>
              <a:r>
                <a:rPr lang="en-US" sz="2400" dirty="0" err="1">
                  <a:effectLst>
                    <a:outerShdw blurRad="38100" dist="38100" dir="2700000" algn="tl">
                      <a:srgbClr val="000000">
                        <a:alpha val="43137"/>
                      </a:srgbClr>
                    </a:outerShdw>
                  </a:effectLst>
                  <a:highlight>
                    <a:srgbClr val="C0C0C0"/>
                  </a:highlight>
                  <a:cs typeface="+mj-cs"/>
                </a:rPr>
                <a:t>méthode</a:t>
              </a:r>
              <a:endParaRPr lang="ar-DZ" sz="2400" dirty="0">
                <a:effectLst>
                  <a:outerShdw blurRad="38100" dist="38100" dir="2700000" algn="tl">
                    <a:srgbClr val="000000">
                      <a:alpha val="43137"/>
                    </a:srgbClr>
                  </a:outerShdw>
                </a:effectLst>
                <a:highlight>
                  <a:srgbClr val="C0C0C0"/>
                </a:highlight>
                <a:cs typeface="+mj-cs"/>
              </a:endParaRPr>
            </a:p>
          </p:txBody>
        </p:sp>
        <p:sp>
          <p:nvSpPr>
            <p:cNvPr id="16" name="TextBox 15">
              <a:extLst>
                <a:ext uri="{FF2B5EF4-FFF2-40B4-BE49-F238E27FC236}">
                  <a16:creationId xmlns:a16="http://schemas.microsoft.com/office/drawing/2014/main" id="{3AAEAF56-C9A2-2A2F-B650-99DF86B09446}"/>
                </a:ext>
              </a:extLst>
            </p:cNvPr>
            <p:cNvSpPr txBox="1"/>
            <p:nvPr/>
          </p:nvSpPr>
          <p:spPr>
            <a:xfrm rot="16200000">
              <a:off x="-4579047" y="3319886"/>
              <a:ext cx="4634014" cy="400110"/>
            </a:xfrm>
            <a:prstGeom prst="rect">
              <a:avLst/>
            </a:prstGeom>
            <a:noFill/>
          </p:spPr>
          <p:txBody>
            <a:bodyPr wrap="square" rtlCol="1">
              <a:spAutoFit/>
            </a:bodyPr>
            <a:lstStyle/>
            <a:p>
              <a:r>
                <a:rPr lang="en-US" sz="2000" b="1" dirty="0">
                  <a:highlight>
                    <a:srgbClr val="C0C0C0"/>
                  </a:highlight>
                </a:rPr>
                <a:t>Matériel et </a:t>
              </a:r>
              <a:r>
                <a:rPr lang="en-US" sz="2000" b="1" dirty="0" err="1">
                  <a:highlight>
                    <a:srgbClr val="C0C0C0"/>
                  </a:highlight>
                </a:rPr>
                <a:t>équipements</a:t>
              </a:r>
              <a:r>
                <a:rPr lang="en-US" sz="2000" b="1" dirty="0">
                  <a:highlight>
                    <a:srgbClr val="C0C0C0"/>
                  </a:highlight>
                </a:rPr>
                <a:t> </a:t>
              </a:r>
              <a:r>
                <a:rPr lang="en-US" sz="2000" b="1" dirty="0" err="1">
                  <a:highlight>
                    <a:srgbClr val="C0C0C0"/>
                  </a:highlight>
                </a:rPr>
                <a:t>utilisés</a:t>
              </a:r>
              <a:endParaRPr lang="ar-DZ" sz="2000" b="1" dirty="0">
                <a:highlight>
                  <a:srgbClr val="C0C0C0"/>
                </a:highlight>
              </a:endParaRPr>
            </a:p>
          </p:txBody>
        </p:sp>
        <p:sp>
          <p:nvSpPr>
            <p:cNvPr id="17" name="TextBox 16">
              <a:extLst>
                <a:ext uri="{FF2B5EF4-FFF2-40B4-BE49-F238E27FC236}">
                  <a16:creationId xmlns:a16="http://schemas.microsoft.com/office/drawing/2014/main" id="{91A6B572-A11B-03C6-B5D1-21249D0E7347}"/>
                </a:ext>
              </a:extLst>
            </p:cNvPr>
            <p:cNvSpPr txBox="1"/>
            <p:nvPr/>
          </p:nvSpPr>
          <p:spPr>
            <a:xfrm rot="5400000">
              <a:off x="1420624" y="3577139"/>
              <a:ext cx="2462095" cy="461665"/>
            </a:xfrm>
            <a:prstGeom prst="rect">
              <a:avLst/>
            </a:prstGeom>
            <a:noFill/>
          </p:spPr>
          <p:txBody>
            <a:bodyPr wrap="square" rtlCol="1">
              <a:spAutoFit/>
            </a:bodyPr>
            <a:lstStyle/>
            <a:p>
              <a:r>
                <a:rPr lang="en-US" sz="2400" b="1" dirty="0">
                  <a:highlight>
                    <a:srgbClr val="C0C0C0"/>
                  </a:highlight>
                  <a:cs typeface="+mj-cs"/>
                </a:rPr>
                <a:t>Introduction</a:t>
              </a:r>
              <a:endParaRPr lang="ar-DZ" sz="2400" b="1" dirty="0">
                <a:highlight>
                  <a:srgbClr val="C0C0C0"/>
                </a:highlight>
                <a:cs typeface="+mj-cs"/>
              </a:endParaRPr>
            </a:p>
          </p:txBody>
        </p:sp>
        <p:sp>
          <p:nvSpPr>
            <p:cNvPr id="18" name="TextBox 17">
              <a:extLst>
                <a:ext uri="{FF2B5EF4-FFF2-40B4-BE49-F238E27FC236}">
                  <a16:creationId xmlns:a16="http://schemas.microsoft.com/office/drawing/2014/main" id="{D6562100-8A4A-3B7E-D50E-98BEC9E4AEA5}"/>
                </a:ext>
              </a:extLst>
            </p:cNvPr>
            <p:cNvSpPr txBox="1"/>
            <p:nvPr/>
          </p:nvSpPr>
          <p:spPr>
            <a:xfrm>
              <a:off x="-1373920" y="457199"/>
              <a:ext cx="3583720" cy="400110"/>
            </a:xfrm>
            <a:prstGeom prst="rect">
              <a:avLst/>
            </a:prstGeom>
            <a:noFill/>
          </p:spPr>
          <p:txBody>
            <a:bodyPr wrap="square" rtlCol="1">
              <a:spAutoFit/>
            </a:bodyPr>
            <a:lstStyle/>
            <a:p>
              <a:pPr algn="ctr"/>
              <a:r>
                <a:rPr lang="en-US" sz="2000" b="1" dirty="0">
                  <a:effectLst>
                    <a:outerShdw blurRad="38100" dist="38100" dir="2700000" algn="tl">
                      <a:srgbClr val="000000">
                        <a:alpha val="43137"/>
                      </a:srgbClr>
                    </a:outerShdw>
                  </a:effectLst>
                  <a:highlight>
                    <a:srgbClr val="C0C0C0"/>
                  </a:highlight>
                  <a:cs typeface="+mj-cs"/>
                </a:rPr>
                <a:t>Étapes de la </a:t>
              </a:r>
              <a:r>
                <a:rPr lang="en-US" sz="2000" b="1" dirty="0" err="1">
                  <a:effectLst>
                    <a:outerShdw blurRad="38100" dist="38100" dir="2700000" algn="tl">
                      <a:srgbClr val="000000">
                        <a:alpha val="43137"/>
                      </a:srgbClr>
                    </a:outerShdw>
                  </a:effectLst>
                  <a:highlight>
                    <a:srgbClr val="C0C0C0"/>
                  </a:highlight>
                  <a:cs typeface="+mj-cs"/>
                </a:rPr>
                <a:t>procédure</a:t>
              </a:r>
              <a:endParaRPr lang="ar-DZ" sz="2000" b="1" dirty="0">
                <a:effectLst>
                  <a:outerShdw blurRad="38100" dist="38100" dir="2700000" algn="tl">
                    <a:srgbClr val="000000">
                      <a:alpha val="43137"/>
                    </a:srgbClr>
                  </a:outerShdw>
                </a:effectLst>
                <a:highlight>
                  <a:srgbClr val="C0C0C0"/>
                </a:highlight>
                <a:cs typeface="+mj-cs"/>
              </a:endParaRPr>
            </a:p>
          </p:txBody>
        </p:sp>
        <p:sp useBgFill="1">
          <p:nvSpPr>
            <p:cNvPr id="19" name="Oval 18">
              <a:extLst>
                <a:ext uri="{FF2B5EF4-FFF2-40B4-BE49-F238E27FC236}">
                  <a16:creationId xmlns:a16="http://schemas.microsoft.com/office/drawing/2014/main" id="{AFE8088C-FACA-A5CF-242E-6DAC1932264C}"/>
                </a:ext>
              </a:extLst>
            </p:cNvPr>
            <p:cNvSpPr/>
            <p:nvPr/>
          </p:nvSpPr>
          <p:spPr>
            <a:xfrm rot="13312977">
              <a:off x="-1143000" y="1686016"/>
              <a:ext cx="3154680" cy="3283769"/>
            </a:xfrm>
            <a:prstGeom prst="ellipse">
              <a:avLst/>
            </a:prstGeom>
            <a:ln>
              <a:no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sp>
        <p:nvSpPr>
          <p:cNvPr id="2" name="TextBox 1">
            <a:extLst>
              <a:ext uri="{FF2B5EF4-FFF2-40B4-BE49-F238E27FC236}">
                <a16:creationId xmlns:a16="http://schemas.microsoft.com/office/drawing/2014/main" id="{275823F9-0163-07EC-0608-83EED3EE9843}"/>
              </a:ext>
            </a:extLst>
          </p:cNvPr>
          <p:cNvSpPr txBox="1"/>
          <p:nvPr/>
        </p:nvSpPr>
        <p:spPr>
          <a:xfrm>
            <a:off x="5691116" y="1049046"/>
            <a:ext cx="6291618" cy="4493538"/>
          </a:xfrm>
          <a:prstGeom prst="rect">
            <a:avLst/>
          </a:prstGeom>
          <a:noFill/>
        </p:spPr>
        <p:txBody>
          <a:bodyPr wrap="square" rtlCol="1">
            <a:spAutoFit/>
          </a:bodyPr>
          <a:lstStyle/>
          <a:p>
            <a:r>
              <a:rPr lang="fr-FR" sz="2400" dirty="0"/>
              <a:t>        </a:t>
            </a:r>
            <a:r>
              <a:rPr lang="fr-FR" sz="2800" b="1" dirty="0"/>
              <a:t>Matériel et équipements utilisés</a:t>
            </a:r>
          </a:p>
          <a:p>
            <a:endParaRPr lang="fr-FR" dirty="0"/>
          </a:p>
          <a:p>
            <a:r>
              <a:rPr lang="fr-FR" sz="2400" dirty="0"/>
              <a:t>Milieu de culture : Mueller-Hinton Agar</a:t>
            </a:r>
          </a:p>
          <a:p>
            <a:r>
              <a:rPr lang="fr-FR" sz="2400" dirty="0"/>
              <a:t>Boîtes de Petri stériles</a:t>
            </a:r>
          </a:p>
          <a:p>
            <a:r>
              <a:rPr lang="fr-FR" sz="2400" dirty="0"/>
              <a:t>Disques d’antibiotiques</a:t>
            </a:r>
          </a:p>
          <a:p>
            <a:r>
              <a:rPr lang="fr-FR" sz="2400" dirty="0"/>
              <a:t>Solution saline stérile</a:t>
            </a:r>
          </a:p>
          <a:p>
            <a:r>
              <a:rPr lang="fr-FR" sz="2400" dirty="0" err="1"/>
              <a:t>Coton-tiges</a:t>
            </a:r>
            <a:r>
              <a:rPr lang="fr-FR" sz="2400" dirty="0"/>
              <a:t> stériles</a:t>
            </a:r>
          </a:p>
          <a:p>
            <a:r>
              <a:rPr lang="fr-FR" sz="2400" dirty="0"/>
              <a:t>Suspension bactérienne ajustée à 0,5 McFarland</a:t>
            </a:r>
          </a:p>
          <a:p>
            <a:r>
              <a:rPr lang="fr-FR" sz="2400" dirty="0"/>
              <a:t>Incubateur à 35–37°C</a:t>
            </a:r>
          </a:p>
          <a:p>
            <a:r>
              <a:rPr lang="fr-FR" sz="2400" dirty="0"/>
              <a:t>Règle ou pied à coulisse pour mesurer les zones</a:t>
            </a:r>
            <a:endParaRPr lang="ar-DZ" sz="2400" dirty="0"/>
          </a:p>
        </p:txBody>
      </p:sp>
      <p:sp>
        <p:nvSpPr>
          <p:cNvPr id="9" name="TextBox 8">
            <a:extLst>
              <a:ext uri="{FF2B5EF4-FFF2-40B4-BE49-F238E27FC236}">
                <a16:creationId xmlns:a16="http://schemas.microsoft.com/office/drawing/2014/main" id="{F432BB91-28B7-1C5A-FAFC-8D9FE332694B}"/>
              </a:ext>
            </a:extLst>
          </p:cNvPr>
          <p:cNvSpPr txBox="1"/>
          <p:nvPr/>
        </p:nvSpPr>
        <p:spPr>
          <a:xfrm>
            <a:off x="6304078" y="-3716109"/>
            <a:ext cx="5565058" cy="2862322"/>
          </a:xfrm>
          <a:prstGeom prst="rect">
            <a:avLst/>
          </a:prstGeom>
          <a:noFill/>
        </p:spPr>
        <p:txBody>
          <a:bodyPr wrap="square" rtlCol="1">
            <a:spAutoFit/>
          </a:bodyPr>
          <a:lstStyle/>
          <a:p>
            <a:r>
              <a:rPr lang="fr-FR" sz="2400" dirty="0"/>
              <a:t>                 Définition de la méthode</a:t>
            </a:r>
          </a:p>
          <a:p>
            <a:endParaRPr lang="fr-FR" dirty="0"/>
          </a:p>
          <a:p>
            <a:endParaRPr lang="fr-FR" dirty="0"/>
          </a:p>
          <a:p>
            <a:r>
              <a:rPr lang="fr-FR" sz="2000" dirty="0"/>
              <a:t>La méthode de Kirby-Bauer consiste à déposer des disques imprégnés d’antibiotiques sur un milieu gélosé ensemencé avec une souche bactérienne, puis à observer la capacité de chaque antibiotique à inhiber sa croissance en mesurant le diamètre des zones d’inhibition.</a:t>
            </a:r>
            <a:endParaRPr lang="ar-DZ" sz="2000" dirty="0"/>
          </a:p>
        </p:txBody>
      </p:sp>
      <p:sp>
        <p:nvSpPr>
          <p:cNvPr id="10" name="TextBox 9">
            <a:extLst>
              <a:ext uri="{FF2B5EF4-FFF2-40B4-BE49-F238E27FC236}">
                <a16:creationId xmlns:a16="http://schemas.microsoft.com/office/drawing/2014/main" id="{C927A01B-B072-B75F-ADC5-524015DF2EF5}"/>
              </a:ext>
            </a:extLst>
          </p:cNvPr>
          <p:cNvSpPr txBox="1"/>
          <p:nvPr/>
        </p:nvSpPr>
        <p:spPr>
          <a:xfrm>
            <a:off x="6035284" y="7240739"/>
            <a:ext cx="5584722" cy="3477875"/>
          </a:xfrm>
          <a:prstGeom prst="rect">
            <a:avLst/>
          </a:prstGeom>
          <a:noFill/>
        </p:spPr>
        <p:txBody>
          <a:bodyPr wrap="square" rtlCol="1">
            <a:spAutoFit/>
          </a:bodyPr>
          <a:lstStyle/>
          <a:p>
            <a:r>
              <a:rPr lang="fr-FR" sz="2400" dirty="0"/>
              <a:t>                 Matériel et équipements utilisés</a:t>
            </a:r>
          </a:p>
          <a:p>
            <a:endParaRPr lang="fr-FR" dirty="0"/>
          </a:p>
          <a:p>
            <a:endParaRPr lang="fr-FR" dirty="0"/>
          </a:p>
          <a:p>
            <a:r>
              <a:rPr lang="fr-FR" sz="2000" dirty="0"/>
              <a:t>Milieu de culture : Mueller-Hinton Agar</a:t>
            </a:r>
          </a:p>
          <a:p>
            <a:r>
              <a:rPr lang="fr-FR" sz="2000" dirty="0"/>
              <a:t>Boîtes de Petri stériles</a:t>
            </a:r>
          </a:p>
          <a:p>
            <a:r>
              <a:rPr lang="fr-FR" sz="2000" dirty="0"/>
              <a:t>Disques d’antibiotiques</a:t>
            </a:r>
          </a:p>
          <a:p>
            <a:r>
              <a:rPr lang="fr-FR" sz="2000" dirty="0"/>
              <a:t>Solution saline stérile</a:t>
            </a:r>
          </a:p>
          <a:p>
            <a:r>
              <a:rPr lang="fr-FR" sz="2000" dirty="0" err="1"/>
              <a:t>Coton-tiges</a:t>
            </a:r>
            <a:r>
              <a:rPr lang="fr-FR" sz="2000" dirty="0"/>
              <a:t> stériles</a:t>
            </a:r>
          </a:p>
          <a:p>
            <a:r>
              <a:rPr lang="fr-FR" sz="2000" dirty="0"/>
              <a:t>Suspension bactérienne ajustée à 0,5 </a:t>
            </a:r>
            <a:r>
              <a:rPr lang="fr-FR" sz="2000" dirty="0" err="1"/>
              <a:t>McFarland</a:t>
            </a:r>
            <a:endParaRPr lang="fr-FR" sz="2000" dirty="0"/>
          </a:p>
          <a:p>
            <a:r>
              <a:rPr lang="fr-FR" sz="2000" dirty="0"/>
              <a:t>Incubateur à 35–37°C</a:t>
            </a:r>
          </a:p>
          <a:p>
            <a:r>
              <a:rPr lang="fr-FR" sz="2000" dirty="0"/>
              <a:t>Règle ou pied à coulisse pour mesurer les zones</a:t>
            </a:r>
            <a:endParaRPr lang="ar-DZ" sz="2000" dirty="0"/>
          </a:p>
        </p:txBody>
      </p:sp>
      <p:pic>
        <p:nvPicPr>
          <p:cNvPr id="10242" name="Picture 2" descr="Free agar-agar substrate experiment vector">
            <a:extLst>
              <a:ext uri="{FF2B5EF4-FFF2-40B4-BE49-F238E27FC236}">
                <a16:creationId xmlns:a16="http://schemas.microsoft.com/office/drawing/2014/main" id="{4D090CD4-4C1F-7570-1610-4B23F5CD4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839036"/>
            <a:ext cx="1695789" cy="87174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Free petri dish innoculation bacteria vector">
            <a:extLst>
              <a:ext uri="{FF2B5EF4-FFF2-40B4-BE49-F238E27FC236}">
                <a16:creationId xmlns:a16="http://schemas.microsoft.com/office/drawing/2014/main" id="{B64E6064-79BC-F98B-100B-12974E3E21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49114" y="2389074"/>
            <a:ext cx="1595634" cy="79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1834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9000" b="-2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9F3774-911F-4D32-8D1C-6AA3DCB6A123}"/>
              </a:ext>
            </a:extLst>
          </p:cNvPr>
          <p:cNvSpPr/>
          <p:nvPr/>
        </p:nvSpPr>
        <p:spPr>
          <a:xfrm>
            <a:off x="5548600" y="120402"/>
            <a:ext cx="6643400" cy="6737598"/>
          </a:xfrm>
          <a:prstGeom prst="rect">
            <a:avLst/>
          </a:prstGeom>
          <a:solidFill>
            <a:schemeClr val="bg1">
              <a:alpha val="7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266" name="Picture 2" descr="Free biology chemistry colors vector">
            <a:extLst>
              <a:ext uri="{FF2B5EF4-FFF2-40B4-BE49-F238E27FC236}">
                <a16:creationId xmlns:a16="http://schemas.microsoft.com/office/drawing/2014/main" id="{C1A3B6C2-E43A-29E3-E999-96CF7EDCB0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6276" y="5204461"/>
            <a:ext cx="1842401" cy="1533137"/>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F338EA88-9592-A00A-4867-6570F451567F}"/>
              </a:ext>
            </a:extLst>
          </p:cNvPr>
          <p:cNvGrpSpPr/>
          <p:nvPr/>
        </p:nvGrpSpPr>
        <p:grpSpPr>
          <a:xfrm rot="5400000">
            <a:off x="-3802713" y="-881268"/>
            <a:ext cx="8652346" cy="8494643"/>
            <a:chOff x="-3802712" y="-881269"/>
            <a:chExt cx="8652346" cy="8494643"/>
          </a:xfrm>
        </p:grpSpPr>
        <p:sp useBgFill="1">
          <p:nvSpPr>
            <p:cNvPr id="6" name="Flowchart: Summing Junction 5">
              <a:extLst>
                <a:ext uri="{FF2B5EF4-FFF2-40B4-BE49-F238E27FC236}">
                  <a16:creationId xmlns:a16="http://schemas.microsoft.com/office/drawing/2014/main" id="{547B2D93-131E-1C6F-8149-88CFFFDB4D7D}"/>
                </a:ext>
              </a:extLst>
            </p:cNvPr>
            <p:cNvSpPr/>
            <p:nvPr/>
          </p:nvSpPr>
          <p:spPr>
            <a:xfrm rot="16200000">
              <a:off x="-3723861" y="-960120"/>
              <a:ext cx="8494643" cy="8652346"/>
            </a:xfrm>
            <a:prstGeom prst="flowChartSummingJunction">
              <a:avLst/>
            </a:prstGeom>
            <a:ln w="12700">
              <a:solidFill>
                <a:schemeClr val="bg1">
                  <a:lumMod val="95000"/>
                </a:schemeClr>
              </a:solid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15" name="TextBox 14">
              <a:extLst>
                <a:ext uri="{FF2B5EF4-FFF2-40B4-BE49-F238E27FC236}">
                  <a16:creationId xmlns:a16="http://schemas.microsoft.com/office/drawing/2014/main" id="{F797411A-6BB4-7B15-BB64-3F3CEEDA1F1F}"/>
                </a:ext>
              </a:extLst>
            </p:cNvPr>
            <p:cNvSpPr txBox="1"/>
            <p:nvPr/>
          </p:nvSpPr>
          <p:spPr>
            <a:xfrm rot="10800000">
              <a:off x="-1373920" y="5683060"/>
              <a:ext cx="3794759" cy="461665"/>
            </a:xfrm>
            <a:prstGeom prst="rect">
              <a:avLst/>
            </a:prstGeom>
            <a:noFill/>
          </p:spPr>
          <p:txBody>
            <a:bodyPr wrap="square" rtlCol="1">
              <a:spAutoFit/>
            </a:bodyPr>
            <a:lstStyle/>
            <a:p>
              <a:r>
                <a:rPr lang="en-US" sz="2400" dirty="0" err="1">
                  <a:effectLst>
                    <a:outerShdw blurRad="38100" dist="38100" dir="2700000" algn="tl">
                      <a:srgbClr val="000000">
                        <a:alpha val="43137"/>
                      </a:srgbClr>
                    </a:outerShdw>
                  </a:effectLst>
                  <a:highlight>
                    <a:srgbClr val="C0C0C0"/>
                  </a:highlight>
                  <a:cs typeface="+mj-cs"/>
                </a:rPr>
                <a:t>Définition</a:t>
              </a:r>
              <a:r>
                <a:rPr lang="en-US" sz="2400" dirty="0">
                  <a:effectLst>
                    <a:outerShdw blurRad="38100" dist="38100" dir="2700000" algn="tl">
                      <a:srgbClr val="000000">
                        <a:alpha val="43137"/>
                      </a:srgbClr>
                    </a:outerShdw>
                  </a:effectLst>
                  <a:highlight>
                    <a:srgbClr val="C0C0C0"/>
                  </a:highlight>
                  <a:cs typeface="+mj-cs"/>
                </a:rPr>
                <a:t> de la </a:t>
              </a:r>
              <a:r>
                <a:rPr lang="en-US" sz="2400" dirty="0" err="1">
                  <a:effectLst>
                    <a:outerShdw blurRad="38100" dist="38100" dir="2700000" algn="tl">
                      <a:srgbClr val="000000">
                        <a:alpha val="43137"/>
                      </a:srgbClr>
                    </a:outerShdw>
                  </a:effectLst>
                  <a:highlight>
                    <a:srgbClr val="C0C0C0"/>
                  </a:highlight>
                  <a:cs typeface="+mj-cs"/>
                </a:rPr>
                <a:t>méthode</a:t>
              </a:r>
              <a:endParaRPr lang="ar-DZ" sz="2400" dirty="0">
                <a:effectLst>
                  <a:outerShdw blurRad="38100" dist="38100" dir="2700000" algn="tl">
                    <a:srgbClr val="000000">
                      <a:alpha val="43137"/>
                    </a:srgbClr>
                  </a:outerShdw>
                </a:effectLst>
                <a:highlight>
                  <a:srgbClr val="C0C0C0"/>
                </a:highlight>
                <a:cs typeface="+mj-cs"/>
              </a:endParaRPr>
            </a:p>
          </p:txBody>
        </p:sp>
        <p:sp>
          <p:nvSpPr>
            <p:cNvPr id="16" name="TextBox 15">
              <a:extLst>
                <a:ext uri="{FF2B5EF4-FFF2-40B4-BE49-F238E27FC236}">
                  <a16:creationId xmlns:a16="http://schemas.microsoft.com/office/drawing/2014/main" id="{3AAEAF56-C9A2-2A2F-B650-99DF86B09446}"/>
                </a:ext>
              </a:extLst>
            </p:cNvPr>
            <p:cNvSpPr txBox="1"/>
            <p:nvPr/>
          </p:nvSpPr>
          <p:spPr>
            <a:xfrm rot="16200000">
              <a:off x="-4579047" y="3319886"/>
              <a:ext cx="4634014" cy="400110"/>
            </a:xfrm>
            <a:prstGeom prst="rect">
              <a:avLst/>
            </a:prstGeom>
            <a:noFill/>
          </p:spPr>
          <p:txBody>
            <a:bodyPr wrap="square" rtlCol="1">
              <a:spAutoFit/>
            </a:bodyPr>
            <a:lstStyle/>
            <a:p>
              <a:r>
                <a:rPr lang="en-US" sz="2000" b="1" dirty="0">
                  <a:highlight>
                    <a:srgbClr val="C0C0C0"/>
                  </a:highlight>
                </a:rPr>
                <a:t>Matériel et </a:t>
              </a:r>
              <a:r>
                <a:rPr lang="en-US" sz="2000" b="1" dirty="0" err="1">
                  <a:highlight>
                    <a:srgbClr val="C0C0C0"/>
                  </a:highlight>
                </a:rPr>
                <a:t>équipements</a:t>
              </a:r>
              <a:r>
                <a:rPr lang="en-US" sz="2000" b="1" dirty="0">
                  <a:highlight>
                    <a:srgbClr val="C0C0C0"/>
                  </a:highlight>
                </a:rPr>
                <a:t> </a:t>
              </a:r>
              <a:r>
                <a:rPr lang="en-US" sz="2000" b="1" dirty="0" err="1">
                  <a:highlight>
                    <a:srgbClr val="C0C0C0"/>
                  </a:highlight>
                </a:rPr>
                <a:t>utilisés</a:t>
              </a:r>
              <a:endParaRPr lang="ar-DZ" sz="2000" b="1" dirty="0">
                <a:highlight>
                  <a:srgbClr val="C0C0C0"/>
                </a:highlight>
              </a:endParaRPr>
            </a:p>
          </p:txBody>
        </p:sp>
        <p:sp>
          <p:nvSpPr>
            <p:cNvPr id="17" name="TextBox 16">
              <a:extLst>
                <a:ext uri="{FF2B5EF4-FFF2-40B4-BE49-F238E27FC236}">
                  <a16:creationId xmlns:a16="http://schemas.microsoft.com/office/drawing/2014/main" id="{91A6B572-A11B-03C6-B5D1-21249D0E7347}"/>
                </a:ext>
              </a:extLst>
            </p:cNvPr>
            <p:cNvSpPr txBox="1"/>
            <p:nvPr/>
          </p:nvSpPr>
          <p:spPr>
            <a:xfrm rot="5400000">
              <a:off x="1420624" y="3577139"/>
              <a:ext cx="2462095" cy="461665"/>
            </a:xfrm>
            <a:prstGeom prst="rect">
              <a:avLst/>
            </a:prstGeom>
            <a:noFill/>
          </p:spPr>
          <p:txBody>
            <a:bodyPr wrap="square" rtlCol="1">
              <a:spAutoFit/>
            </a:bodyPr>
            <a:lstStyle/>
            <a:p>
              <a:r>
                <a:rPr lang="en-US" sz="2400" b="1" dirty="0">
                  <a:highlight>
                    <a:srgbClr val="C0C0C0"/>
                  </a:highlight>
                  <a:cs typeface="+mj-cs"/>
                </a:rPr>
                <a:t>Introduction</a:t>
              </a:r>
              <a:endParaRPr lang="ar-DZ" sz="2400" b="1" dirty="0">
                <a:highlight>
                  <a:srgbClr val="C0C0C0"/>
                </a:highlight>
                <a:cs typeface="+mj-cs"/>
              </a:endParaRPr>
            </a:p>
          </p:txBody>
        </p:sp>
        <p:sp>
          <p:nvSpPr>
            <p:cNvPr id="18" name="TextBox 17">
              <a:extLst>
                <a:ext uri="{FF2B5EF4-FFF2-40B4-BE49-F238E27FC236}">
                  <a16:creationId xmlns:a16="http://schemas.microsoft.com/office/drawing/2014/main" id="{D6562100-8A4A-3B7E-D50E-98BEC9E4AEA5}"/>
                </a:ext>
              </a:extLst>
            </p:cNvPr>
            <p:cNvSpPr txBox="1"/>
            <p:nvPr/>
          </p:nvSpPr>
          <p:spPr>
            <a:xfrm>
              <a:off x="-1373920" y="457199"/>
              <a:ext cx="3583720" cy="400110"/>
            </a:xfrm>
            <a:prstGeom prst="rect">
              <a:avLst/>
            </a:prstGeom>
            <a:noFill/>
          </p:spPr>
          <p:txBody>
            <a:bodyPr wrap="square" rtlCol="1">
              <a:spAutoFit/>
            </a:bodyPr>
            <a:lstStyle/>
            <a:p>
              <a:pPr algn="ctr"/>
              <a:r>
                <a:rPr lang="en-US" sz="2000" b="1" dirty="0">
                  <a:effectLst>
                    <a:outerShdw blurRad="38100" dist="38100" dir="2700000" algn="tl">
                      <a:srgbClr val="000000">
                        <a:alpha val="43137"/>
                      </a:srgbClr>
                    </a:outerShdw>
                  </a:effectLst>
                  <a:highlight>
                    <a:srgbClr val="C0C0C0"/>
                  </a:highlight>
                  <a:cs typeface="+mj-cs"/>
                </a:rPr>
                <a:t>Étapes de la </a:t>
              </a:r>
              <a:r>
                <a:rPr lang="en-US" sz="2000" b="1" dirty="0" err="1">
                  <a:effectLst>
                    <a:outerShdw blurRad="38100" dist="38100" dir="2700000" algn="tl">
                      <a:srgbClr val="000000">
                        <a:alpha val="43137"/>
                      </a:srgbClr>
                    </a:outerShdw>
                  </a:effectLst>
                  <a:highlight>
                    <a:srgbClr val="C0C0C0"/>
                  </a:highlight>
                  <a:cs typeface="+mj-cs"/>
                </a:rPr>
                <a:t>procédure</a:t>
              </a:r>
              <a:endParaRPr lang="ar-DZ" sz="2000" b="1" dirty="0">
                <a:effectLst>
                  <a:outerShdw blurRad="38100" dist="38100" dir="2700000" algn="tl">
                    <a:srgbClr val="000000">
                      <a:alpha val="43137"/>
                    </a:srgbClr>
                  </a:outerShdw>
                </a:effectLst>
                <a:highlight>
                  <a:srgbClr val="C0C0C0"/>
                </a:highlight>
                <a:cs typeface="+mj-cs"/>
              </a:endParaRPr>
            </a:p>
          </p:txBody>
        </p:sp>
        <p:sp useBgFill="1">
          <p:nvSpPr>
            <p:cNvPr id="19" name="Oval 18">
              <a:extLst>
                <a:ext uri="{FF2B5EF4-FFF2-40B4-BE49-F238E27FC236}">
                  <a16:creationId xmlns:a16="http://schemas.microsoft.com/office/drawing/2014/main" id="{AFE8088C-FACA-A5CF-242E-6DAC1932264C}"/>
                </a:ext>
              </a:extLst>
            </p:cNvPr>
            <p:cNvSpPr/>
            <p:nvPr/>
          </p:nvSpPr>
          <p:spPr>
            <a:xfrm rot="16200000">
              <a:off x="-1143000" y="1686016"/>
              <a:ext cx="3154680" cy="3283769"/>
            </a:xfrm>
            <a:prstGeom prst="ellipse">
              <a:avLst/>
            </a:prstGeom>
            <a:ln>
              <a:noFill/>
            </a:ln>
            <a:effectLst>
              <a:outerShdw blurRad="152400" dist="38100" sx="103000" sy="103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sp>
        <p:nvSpPr>
          <p:cNvPr id="12" name="TextBox 11">
            <a:extLst>
              <a:ext uri="{FF2B5EF4-FFF2-40B4-BE49-F238E27FC236}">
                <a16:creationId xmlns:a16="http://schemas.microsoft.com/office/drawing/2014/main" id="{03A3BB48-D58F-E35D-A70C-3DCE08854183}"/>
              </a:ext>
            </a:extLst>
          </p:cNvPr>
          <p:cNvSpPr txBox="1"/>
          <p:nvPr/>
        </p:nvSpPr>
        <p:spPr>
          <a:xfrm>
            <a:off x="5548600" y="120402"/>
            <a:ext cx="6643400" cy="6617196"/>
          </a:xfrm>
          <a:prstGeom prst="rect">
            <a:avLst/>
          </a:prstGeom>
          <a:noFill/>
          <a:ln>
            <a:noFill/>
          </a:ln>
        </p:spPr>
        <p:txBody>
          <a:bodyPr wrap="square" rtlCol="1">
            <a:spAutoFit/>
          </a:bodyPr>
          <a:lstStyle/>
          <a:p>
            <a:r>
              <a:rPr lang="fr-FR" dirty="0"/>
              <a:t>                                     </a:t>
            </a:r>
            <a:r>
              <a:rPr lang="fr-FR" sz="2400" b="1" dirty="0"/>
              <a:t>Étapes de la procédure</a:t>
            </a:r>
          </a:p>
          <a:p>
            <a:r>
              <a:rPr lang="fr-FR" sz="2000" dirty="0">
                <a:solidFill>
                  <a:schemeClr val="tx2"/>
                </a:solidFill>
              </a:rPr>
              <a:t>1. </a:t>
            </a:r>
            <a:r>
              <a:rPr lang="fr-FR" sz="2000" dirty="0"/>
              <a:t>Préparation du milieu</a:t>
            </a:r>
          </a:p>
          <a:p>
            <a:r>
              <a:rPr lang="fr-FR" sz="2000" dirty="0"/>
              <a:t>Le Mueller-Hinton Agar est coulé dans des boîtes de Petri et laissé à solidifier avec une épaisseur uniforme d’environ 4 </a:t>
            </a:r>
            <a:r>
              <a:rPr lang="fr-FR" sz="2000" dirty="0" err="1"/>
              <a:t>mm.</a:t>
            </a:r>
            <a:endParaRPr lang="fr-FR" sz="2000" dirty="0"/>
          </a:p>
          <a:p>
            <a:r>
              <a:rPr lang="fr-FR" sz="2000" dirty="0"/>
              <a:t>2. Préparation de l’inoculum</a:t>
            </a:r>
          </a:p>
          <a:p>
            <a:r>
              <a:rPr lang="fr-FR" sz="2000" dirty="0"/>
              <a:t>Une colonie bactérienne pure est mise en suspension dans une solution saline stérile, puis ajustée à la turbidité de 0,5 </a:t>
            </a:r>
            <a:r>
              <a:rPr lang="fr-FR" sz="2000" dirty="0" err="1"/>
              <a:t>McFarland</a:t>
            </a:r>
            <a:r>
              <a:rPr lang="fr-FR" sz="2000" dirty="0"/>
              <a:t> pour garantir des résultats fiables.</a:t>
            </a:r>
          </a:p>
          <a:p>
            <a:r>
              <a:rPr lang="fr-FR" sz="2000" dirty="0"/>
              <a:t>3. Ensemencement du milieu</a:t>
            </a:r>
          </a:p>
          <a:p>
            <a:r>
              <a:rPr lang="fr-FR" sz="2000" dirty="0"/>
              <a:t>Un coton-tige stérile est plongé dans la suspension puis étalé uniformément sur toute la surface du milieu en effectuant des passages horizontaux et verticaux.</a:t>
            </a:r>
          </a:p>
          <a:p>
            <a:r>
              <a:rPr lang="fr-FR" sz="2000" dirty="0"/>
              <a:t>4. Application des disques</a:t>
            </a:r>
          </a:p>
          <a:p>
            <a:r>
              <a:rPr lang="fr-FR" sz="2000" dirty="0"/>
              <a:t>Les disques d’antibiotiques sont placés sur le milieu ensemencé en respectant un espacement correct. Chaque disque est légèrement pressé pour assurer une bonne adhérence.</a:t>
            </a:r>
          </a:p>
          <a:p>
            <a:r>
              <a:rPr lang="fr-FR" sz="2000" dirty="0">
                <a:solidFill>
                  <a:schemeClr val="tx2"/>
                </a:solidFill>
              </a:rPr>
              <a:t>5. </a:t>
            </a:r>
            <a:r>
              <a:rPr lang="fr-FR" sz="2000" dirty="0"/>
              <a:t>Incubation</a:t>
            </a:r>
          </a:p>
          <a:p>
            <a:r>
              <a:rPr lang="fr-FR" sz="2000" dirty="0"/>
              <a:t>Les boîtes sont placées dans l’incubateur à 35–37°C pendant 18 à 24 heures.</a:t>
            </a:r>
            <a:endParaRPr lang="ar-DZ" sz="2000" dirty="0"/>
          </a:p>
        </p:txBody>
      </p:sp>
      <p:sp>
        <p:nvSpPr>
          <p:cNvPr id="13" name="TextBox 12">
            <a:extLst>
              <a:ext uri="{FF2B5EF4-FFF2-40B4-BE49-F238E27FC236}">
                <a16:creationId xmlns:a16="http://schemas.microsoft.com/office/drawing/2014/main" id="{73DE5A82-ED05-E980-987F-59094B4042DA}"/>
              </a:ext>
            </a:extLst>
          </p:cNvPr>
          <p:cNvSpPr txBox="1"/>
          <p:nvPr/>
        </p:nvSpPr>
        <p:spPr>
          <a:xfrm>
            <a:off x="6077939" y="-4267233"/>
            <a:ext cx="5584722" cy="3477875"/>
          </a:xfrm>
          <a:prstGeom prst="rect">
            <a:avLst/>
          </a:prstGeom>
          <a:noFill/>
        </p:spPr>
        <p:txBody>
          <a:bodyPr wrap="square" rtlCol="1">
            <a:spAutoFit/>
          </a:bodyPr>
          <a:lstStyle/>
          <a:p>
            <a:r>
              <a:rPr lang="fr-FR" sz="2400" dirty="0"/>
              <a:t>                 Matériel et équipements utilisés</a:t>
            </a:r>
          </a:p>
          <a:p>
            <a:endParaRPr lang="fr-FR" dirty="0"/>
          </a:p>
          <a:p>
            <a:endParaRPr lang="fr-FR" dirty="0"/>
          </a:p>
          <a:p>
            <a:r>
              <a:rPr lang="fr-FR" sz="2000" dirty="0"/>
              <a:t>Milieu de culture : Mueller-Hinton Agar</a:t>
            </a:r>
          </a:p>
          <a:p>
            <a:r>
              <a:rPr lang="fr-FR" sz="2000" dirty="0"/>
              <a:t>Boîtes de Petri stériles</a:t>
            </a:r>
          </a:p>
          <a:p>
            <a:r>
              <a:rPr lang="fr-FR" sz="2000" dirty="0"/>
              <a:t>Disques d’antibiotiques</a:t>
            </a:r>
          </a:p>
          <a:p>
            <a:r>
              <a:rPr lang="fr-FR" sz="2000" dirty="0"/>
              <a:t>Solution saline stérile</a:t>
            </a:r>
          </a:p>
          <a:p>
            <a:r>
              <a:rPr lang="fr-FR" sz="2000" dirty="0" err="1"/>
              <a:t>Coton-tiges</a:t>
            </a:r>
            <a:r>
              <a:rPr lang="fr-FR" sz="2000" dirty="0"/>
              <a:t> stériles</a:t>
            </a:r>
          </a:p>
          <a:p>
            <a:r>
              <a:rPr lang="fr-FR" sz="2000" dirty="0"/>
              <a:t>Suspension bactérienne ajustée à 0,5 </a:t>
            </a:r>
            <a:r>
              <a:rPr lang="fr-FR" sz="2000" dirty="0" err="1"/>
              <a:t>McFarland</a:t>
            </a:r>
            <a:endParaRPr lang="fr-FR" sz="2000" dirty="0"/>
          </a:p>
          <a:p>
            <a:r>
              <a:rPr lang="fr-FR" sz="2000" dirty="0"/>
              <a:t>Incubateur à 35–37°C</a:t>
            </a:r>
          </a:p>
          <a:p>
            <a:r>
              <a:rPr lang="fr-FR" sz="2000" dirty="0"/>
              <a:t>Règle ou pied à coulisse pour mesurer les zones</a:t>
            </a:r>
            <a:endParaRPr lang="ar-DZ" sz="2000" dirty="0"/>
          </a:p>
        </p:txBody>
      </p:sp>
      <p:sp>
        <p:nvSpPr>
          <p:cNvPr id="14" name="TextBox 13">
            <a:extLst>
              <a:ext uri="{FF2B5EF4-FFF2-40B4-BE49-F238E27FC236}">
                <a16:creationId xmlns:a16="http://schemas.microsoft.com/office/drawing/2014/main" id="{72E5118C-570F-8031-A9E4-7D8D23FF1AD9}"/>
              </a:ext>
            </a:extLst>
          </p:cNvPr>
          <p:cNvSpPr txBox="1"/>
          <p:nvPr/>
        </p:nvSpPr>
        <p:spPr>
          <a:xfrm>
            <a:off x="5701000" y="6940786"/>
            <a:ext cx="6643400" cy="6617196"/>
          </a:xfrm>
          <a:prstGeom prst="rect">
            <a:avLst/>
          </a:prstGeom>
          <a:noFill/>
          <a:ln>
            <a:noFill/>
          </a:ln>
        </p:spPr>
        <p:txBody>
          <a:bodyPr wrap="square" rtlCol="1">
            <a:spAutoFit/>
          </a:bodyPr>
          <a:lstStyle/>
          <a:p>
            <a:r>
              <a:rPr lang="fr-FR" dirty="0"/>
              <a:t>                                     </a:t>
            </a:r>
            <a:r>
              <a:rPr lang="fr-FR" sz="2400" dirty="0"/>
              <a:t>Étapes de la procédure</a:t>
            </a:r>
          </a:p>
          <a:p>
            <a:r>
              <a:rPr lang="fr-FR" sz="2000" dirty="0"/>
              <a:t>1. Préparation du milieu</a:t>
            </a:r>
          </a:p>
          <a:p>
            <a:r>
              <a:rPr lang="fr-FR" sz="2000" dirty="0"/>
              <a:t>Le Mueller-Hinton Agar est coulé dans des boîtes de Petri et laissé à solidifier avec une épaisseur uniforme d’environ 4 </a:t>
            </a:r>
            <a:r>
              <a:rPr lang="fr-FR" sz="2000" dirty="0" err="1"/>
              <a:t>mm.</a:t>
            </a:r>
            <a:endParaRPr lang="fr-FR" sz="2000" dirty="0"/>
          </a:p>
          <a:p>
            <a:r>
              <a:rPr lang="fr-FR" sz="2000" dirty="0"/>
              <a:t>2. Préparation de l’inoculum</a:t>
            </a:r>
          </a:p>
          <a:p>
            <a:r>
              <a:rPr lang="fr-FR" sz="2000" dirty="0"/>
              <a:t>Une colonie bactérienne pure est mise en suspension dans une solution saline stérile, puis ajustée à la turbidité de 0,5 </a:t>
            </a:r>
            <a:r>
              <a:rPr lang="fr-FR" sz="2000" dirty="0" err="1"/>
              <a:t>McFarland</a:t>
            </a:r>
            <a:r>
              <a:rPr lang="fr-FR" sz="2000" dirty="0"/>
              <a:t> pour garantir des résultats fiables.</a:t>
            </a:r>
          </a:p>
          <a:p>
            <a:r>
              <a:rPr lang="fr-FR" sz="2000" dirty="0"/>
              <a:t>3. Ensemencement du milieu</a:t>
            </a:r>
          </a:p>
          <a:p>
            <a:r>
              <a:rPr lang="fr-FR" sz="2000" dirty="0"/>
              <a:t>Un coton-tige stérile est plongé dans la suspension puis étalé uniformément sur toute la surface du milieu en effectuant des passages horizontaux et verticaux.</a:t>
            </a:r>
          </a:p>
          <a:p>
            <a:r>
              <a:rPr lang="fr-FR" sz="2000" dirty="0"/>
              <a:t>4. Application des disques</a:t>
            </a:r>
          </a:p>
          <a:p>
            <a:r>
              <a:rPr lang="fr-FR" sz="2000" dirty="0"/>
              <a:t>Les disques d’antibiotiques sont placés sur le milieu ensemencé en respectant un espacement correct. Chaque disque est légèrement pressé pour assurer une bonne adhérence.</a:t>
            </a:r>
          </a:p>
          <a:p>
            <a:r>
              <a:rPr lang="fr-FR" sz="2000" dirty="0"/>
              <a:t>5. Incubation</a:t>
            </a:r>
          </a:p>
          <a:p>
            <a:r>
              <a:rPr lang="fr-FR" sz="2000" dirty="0"/>
              <a:t>Les boîtes sont placées dans l’incubateur à 35–37°C pendant 18 à 24 heures.</a:t>
            </a:r>
            <a:endParaRPr lang="ar-DZ" sz="2000" dirty="0"/>
          </a:p>
        </p:txBody>
      </p:sp>
    </p:spTree>
    <p:extLst>
      <p:ext uri="{BB962C8B-B14F-4D97-AF65-F5344CB8AC3E}">
        <p14:creationId xmlns:p14="http://schemas.microsoft.com/office/powerpoint/2010/main" val="10295737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84CDE-5129-1511-0216-36A305504CE3}"/>
              </a:ext>
            </a:extLst>
          </p:cNvPr>
          <p:cNvSpPr/>
          <p:nvPr/>
        </p:nvSpPr>
        <p:spPr>
          <a:xfrm>
            <a:off x="0" y="0"/>
            <a:ext cx="12192000" cy="6858000"/>
          </a:xfrm>
          <a:prstGeom prst="rect">
            <a:avLst/>
          </a:prstGeom>
          <a:gradFill>
            <a:gsLst>
              <a:gs pos="0">
                <a:schemeClr val="tx1">
                  <a:alpha val="0"/>
                </a:schemeClr>
              </a:gs>
              <a:gs pos="95000">
                <a:schemeClr val="tx1">
                  <a:lumMod val="50000"/>
                  <a:lumOff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10" name="Group 9">
            <a:extLst>
              <a:ext uri="{FF2B5EF4-FFF2-40B4-BE49-F238E27FC236}">
                <a16:creationId xmlns:a16="http://schemas.microsoft.com/office/drawing/2014/main" id="{B31BB0B9-940F-E804-27B0-524A230AE067}"/>
              </a:ext>
            </a:extLst>
          </p:cNvPr>
          <p:cNvGrpSpPr/>
          <p:nvPr/>
        </p:nvGrpSpPr>
        <p:grpSpPr>
          <a:xfrm>
            <a:off x="-3721768" y="-1491916"/>
            <a:ext cx="8390021" cy="10038347"/>
            <a:chOff x="-3721768" y="-1491916"/>
            <a:chExt cx="8390021" cy="10038347"/>
          </a:xfrm>
        </p:grpSpPr>
        <p:sp useBgFill="1">
          <p:nvSpPr>
            <p:cNvPr id="3" name="Flowchart: Summing Junction 2">
              <a:extLst>
                <a:ext uri="{FF2B5EF4-FFF2-40B4-BE49-F238E27FC236}">
                  <a16:creationId xmlns:a16="http://schemas.microsoft.com/office/drawing/2014/main" id="{373D0F03-4D2E-6513-BE2D-FE8A70F3E67C}"/>
                </a:ext>
              </a:extLst>
            </p:cNvPr>
            <p:cNvSpPr/>
            <p:nvPr/>
          </p:nvSpPr>
          <p:spPr>
            <a:xfrm>
              <a:off x="-3721768" y="-1491916"/>
              <a:ext cx="8390021" cy="10038347"/>
            </a:xfrm>
            <a:prstGeom prst="flowChartSummingJunction">
              <a:avLst/>
            </a:prstGeom>
            <a:ln w="12700">
              <a:solidFill>
                <a:schemeClr val="bg1">
                  <a:lumMod val="95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5" name="TextBox 4">
              <a:extLst>
                <a:ext uri="{FF2B5EF4-FFF2-40B4-BE49-F238E27FC236}">
                  <a16:creationId xmlns:a16="http://schemas.microsoft.com/office/drawing/2014/main" id="{C1F5C139-3C16-DD7D-9B9E-962FC691C3DF}"/>
                </a:ext>
              </a:extLst>
            </p:cNvPr>
            <p:cNvSpPr txBox="1"/>
            <p:nvPr/>
          </p:nvSpPr>
          <p:spPr>
            <a:xfrm rot="5400000">
              <a:off x="1556083" y="3144253"/>
              <a:ext cx="3112169" cy="400110"/>
            </a:xfrm>
            <a:prstGeom prst="rect">
              <a:avLst/>
            </a:prstGeom>
            <a:noFill/>
          </p:spPr>
          <p:txBody>
            <a:bodyPr wrap="square" rtlCol="1">
              <a:spAutoFit/>
            </a:bodyPr>
            <a:lstStyle/>
            <a:p>
              <a:r>
                <a:rPr lang="en-US" sz="2000" b="1" dirty="0">
                  <a:highlight>
                    <a:srgbClr val="C0C0C0"/>
                  </a:highlight>
                </a:rPr>
                <a:t>Lecture et </a:t>
              </a:r>
              <a:r>
                <a:rPr lang="en-US" sz="2000" b="1" dirty="0" err="1">
                  <a:highlight>
                    <a:srgbClr val="C0C0C0"/>
                  </a:highlight>
                </a:rPr>
                <a:t>interprétation</a:t>
              </a:r>
              <a:endParaRPr lang="ar-DZ" sz="2000" b="1" dirty="0">
                <a:highlight>
                  <a:srgbClr val="C0C0C0"/>
                </a:highlight>
              </a:endParaRPr>
            </a:p>
          </p:txBody>
        </p:sp>
        <p:sp>
          <p:nvSpPr>
            <p:cNvPr id="6" name="TextBox 5">
              <a:extLst>
                <a:ext uri="{FF2B5EF4-FFF2-40B4-BE49-F238E27FC236}">
                  <a16:creationId xmlns:a16="http://schemas.microsoft.com/office/drawing/2014/main" id="{01B15635-5C5C-F71D-5A2A-715B7BCED681}"/>
                </a:ext>
              </a:extLst>
            </p:cNvPr>
            <p:cNvSpPr txBox="1"/>
            <p:nvPr/>
          </p:nvSpPr>
          <p:spPr>
            <a:xfrm>
              <a:off x="-1925054" y="6288506"/>
              <a:ext cx="5037221" cy="400110"/>
            </a:xfrm>
            <a:prstGeom prst="rect">
              <a:avLst/>
            </a:prstGeom>
            <a:noFill/>
          </p:spPr>
          <p:txBody>
            <a:bodyPr wrap="square" rtlCol="1">
              <a:spAutoFit/>
            </a:bodyPr>
            <a:lstStyle/>
            <a:p>
              <a:r>
                <a:rPr lang="en-US" sz="2000" b="1" dirty="0" err="1">
                  <a:highlight>
                    <a:srgbClr val="C0C0C0"/>
                  </a:highlight>
                </a:rPr>
                <a:t>Critères</a:t>
              </a:r>
              <a:r>
                <a:rPr lang="en-US" sz="2000" b="1" dirty="0">
                  <a:highlight>
                    <a:srgbClr val="C0C0C0"/>
                  </a:highlight>
                </a:rPr>
                <a:t> </a:t>
              </a:r>
              <a:r>
                <a:rPr lang="en-US" sz="2000" b="1" dirty="0" err="1">
                  <a:highlight>
                    <a:srgbClr val="C0C0C0"/>
                  </a:highlight>
                </a:rPr>
                <a:t>d'Interprétation</a:t>
              </a:r>
              <a:r>
                <a:rPr lang="en-US" sz="2000" b="1" dirty="0">
                  <a:highlight>
                    <a:srgbClr val="C0C0C0"/>
                  </a:highlight>
                </a:rPr>
                <a:t> (CLSI/EUCAST</a:t>
              </a:r>
              <a:endParaRPr lang="ar-DZ" sz="2000" b="1" dirty="0">
                <a:highlight>
                  <a:srgbClr val="C0C0C0"/>
                </a:highlight>
              </a:endParaRPr>
            </a:p>
          </p:txBody>
        </p:sp>
        <p:sp>
          <p:nvSpPr>
            <p:cNvPr id="7" name="TextBox 6">
              <a:extLst>
                <a:ext uri="{FF2B5EF4-FFF2-40B4-BE49-F238E27FC236}">
                  <a16:creationId xmlns:a16="http://schemas.microsoft.com/office/drawing/2014/main" id="{8190F6CA-3FEB-A37A-33D7-218D7B8C665D}"/>
                </a:ext>
              </a:extLst>
            </p:cNvPr>
            <p:cNvSpPr txBox="1"/>
            <p:nvPr/>
          </p:nvSpPr>
          <p:spPr>
            <a:xfrm rot="16200000">
              <a:off x="-4290794" y="3228944"/>
              <a:ext cx="4652211" cy="400110"/>
            </a:xfrm>
            <a:prstGeom prst="rect">
              <a:avLst/>
            </a:prstGeom>
            <a:noFill/>
          </p:spPr>
          <p:txBody>
            <a:bodyPr wrap="square" rtlCol="1">
              <a:spAutoFit/>
            </a:bodyPr>
            <a:lstStyle/>
            <a:p>
              <a:r>
                <a:rPr lang="fr-FR" sz="2000" b="1" dirty="0">
                  <a:highlight>
                    <a:srgbClr val="C0C0C0"/>
                  </a:highlight>
                </a:rPr>
                <a:t>Importance de la méthode Kirby-Bauer</a:t>
              </a:r>
              <a:endParaRPr lang="ar-DZ" sz="2000" b="1" dirty="0">
                <a:highlight>
                  <a:srgbClr val="C0C0C0"/>
                </a:highlight>
              </a:endParaRPr>
            </a:p>
          </p:txBody>
        </p:sp>
        <p:sp>
          <p:nvSpPr>
            <p:cNvPr id="8" name="TextBox 7">
              <a:extLst>
                <a:ext uri="{FF2B5EF4-FFF2-40B4-BE49-F238E27FC236}">
                  <a16:creationId xmlns:a16="http://schemas.microsoft.com/office/drawing/2014/main" id="{62DB4935-D687-0255-358E-F2EA72322CF1}"/>
                </a:ext>
              </a:extLst>
            </p:cNvPr>
            <p:cNvSpPr txBox="1"/>
            <p:nvPr/>
          </p:nvSpPr>
          <p:spPr>
            <a:xfrm>
              <a:off x="-657727" y="311986"/>
              <a:ext cx="1828801" cy="461665"/>
            </a:xfrm>
            <a:prstGeom prst="rect">
              <a:avLst/>
            </a:prstGeom>
            <a:noFill/>
          </p:spPr>
          <p:txBody>
            <a:bodyPr wrap="square" rtlCol="1">
              <a:spAutoFit/>
            </a:bodyPr>
            <a:lstStyle/>
            <a:p>
              <a:r>
                <a:rPr lang="en-US" sz="2400" b="1" dirty="0">
                  <a:highlight>
                    <a:srgbClr val="C0C0C0"/>
                  </a:highlight>
                </a:rPr>
                <a:t>Conclusion</a:t>
              </a:r>
              <a:endParaRPr lang="ar-DZ" sz="2400" b="1" dirty="0">
                <a:highlight>
                  <a:srgbClr val="C0C0C0"/>
                </a:highlight>
              </a:endParaRPr>
            </a:p>
          </p:txBody>
        </p:sp>
        <p:sp useBgFill="1">
          <p:nvSpPr>
            <p:cNvPr id="9" name="Oval 8">
              <a:extLst>
                <a:ext uri="{FF2B5EF4-FFF2-40B4-BE49-F238E27FC236}">
                  <a16:creationId xmlns:a16="http://schemas.microsoft.com/office/drawing/2014/main" id="{B0D242D7-B73C-1BD4-288C-790B971CAD94}"/>
                </a:ext>
              </a:extLst>
            </p:cNvPr>
            <p:cNvSpPr/>
            <p:nvPr/>
          </p:nvSpPr>
          <p:spPr>
            <a:xfrm>
              <a:off x="-898357" y="2021305"/>
              <a:ext cx="2638924" cy="2879088"/>
            </a:xfrm>
            <a:prstGeom prst="ellipse">
              <a:avLst/>
            </a:prstGeom>
            <a:ln>
              <a:noFill/>
            </a:ln>
            <a:effectLst>
              <a:outerShdw blurRad="152400" dist="38100" sx="108000" sy="10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sp>
        <p:nvSpPr>
          <p:cNvPr id="12" name="TextBox 11">
            <a:extLst>
              <a:ext uri="{FF2B5EF4-FFF2-40B4-BE49-F238E27FC236}">
                <a16:creationId xmlns:a16="http://schemas.microsoft.com/office/drawing/2014/main" id="{CE0E639C-3BF6-7752-3FB7-854F1DCB470E}"/>
              </a:ext>
            </a:extLst>
          </p:cNvPr>
          <p:cNvSpPr txBox="1"/>
          <p:nvPr/>
        </p:nvSpPr>
        <p:spPr>
          <a:xfrm>
            <a:off x="5724128" y="1235753"/>
            <a:ext cx="6017757" cy="4647426"/>
          </a:xfrm>
          <a:prstGeom prst="rect">
            <a:avLst/>
          </a:prstGeom>
          <a:noFill/>
        </p:spPr>
        <p:txBody>
          <a:bodyPr wrap="square" rtlCol="1">
            <a:spAutoFit/>
          </a:bodyPr>
          <a:lstStyle/>
          <a:p>
            <a:r>
              <a:rPr lang="fr-FR" sz="2800" dirty="0"/>
              <a:t>          </a:t>
            </a:r>
            <a:r>
              <a:rPr lang="fr-FR" sz="2800" b="1" dirty="0"/>
              <a:t>Lecture et interprétation</a:t>
            </a:r>
          </a:p>
          <a:p>
            <a:endParaRPr lang="fr-FR" sz="2800" b="1" dirty="0"/>
          </a:p>
          <a:p>
            <a:r>
              <a:rPr lang="fr-FR" dirty="0"/>
              <a:t> </a:t>
            </a:r>
            <a:r>
              <a:rPr lang="fr-FR" sz="2400" dirty="0"/>
              <a:t>Après incubation, des zones claires (zones d’inhibition) apparaissent autour des disques selon l’efficacité des antibiotiques. Le diamètre de chaque zone est mesuré en millimètres puis comparé aux normes internationales (CLSI ou EUCAST) pour classer les résultats en :</a:t>
            </a:r>
          </a:p>
          <a:p>
            <a:r>
              <a:rPr lang="fr-FR" sz="2400" dirty="0"/>
              <a:t>Sensible (S)</a:t>
            </a:r>
          </a:p>
          <a:p>
            <a:r>
              <a:rPr lang="fr-FR" sz="2400" dirty="0"/>
              <a:t>Intermédiaire (I)</a:t>
            </a:r>
          </a:p>
          <a:p>
            <a:r>
              <a:rPr lang="fr-FR" sz="2400" dirty="0"/>
              <a:t>Résistant (R)</a:t>
            </a:r>
            <a:endParaRPr lang="ar-DZ" sz="2400" dirty="0"/>
          </a:p>
        </p:txBody>
      </p:sp>
      <p:sp>
        <p:nvSpPr>
          <p:cNvPr id="13" name="TextBox 12">
            <a:extLst>
              <a:ext uri="{FF2B5EF4-FFF2-40B4-BE49-F238E27FC236}">
                <a16:creationId xmlns:a16="http://schemas.microsoft.com/office/drawing/2014/main" id="{846583BA-F926-3A3D-8A06-C4B1827FEB63}"/>
              </a:ext>
            </a:extLst>
          </p:cNvPr>
          <p:cNvSpPr txBox="1"/>
          <p:nvPr/>
        </p:nvSpPr>
        <p:spPr>
          <a:xfrm>
            <a:off x="5724128" y="-6987860"/>
            <a:ext cx="6643400" cy="6617196"/>
          </a:xfrm>
          <a:prstGeom prst="rect">
            <a:avLst/>
          </a:prstGeom>
          <a:noFill/>
          <a:ln>
            <a:noFill/>
          </a:ln>
        </p:spPr>
        <p:txBody>
          <a:bodyPr wrap="square" rtlCol="1">
            <a:spAutoFit/>
          </a:bodyPr>
          <a:lstStyle/>
          <a:p>
            <a:r>
              <a:rPr lang="fr-FR" dirty="0"/>
              <a:t>                                     </a:t>
            </a:r>
            <a:r>
              <a:rPr lang="fr-FR" sz="2400" dirty="0"/>
              <a:t>Étapes de la procédure</a:t>
            </a:r>
          </a:p>
          <a:p>
            <a:r>
              <a:rPr lang="fr-FR" sz="2000" dirty="0"/>
              <a:t>1. Préparation du milieu</a:t>
            </a:r>
          </a:p>
          <a:p>
            <a:r>
              <a:rPr lang="fr-FR" sz="2000" dirty="0"/>
              <a:t>Le Mueller-Hinton Agar est coulé dans des boîtes de Petri et laissé à solidifier avec une épaisseur uniforme d’environ 4 </a:t>
            </a:r>
            <a:r>
              <a:rPr lang="fr-FR" sz="2000" dirty="0" err="1"/>
              <a:t>mm.</a:t>
            </a:r>
            <a:endParaRPr lang="fr-FR" sz="2000" dirty="0"/>
          </a:p>
          <a:p>
            <a:r>
              <a:rPr lang="fr-FR" sz="2000" dirty="0"/>
              <a:t>2. Préparation de l’inoculum</a:t>
            </a:r>
          </a:p>
          <a:p>
            <a:r>
              <a:rPr lang="fr-FR" sz="2000" dirty="0"/>
              <a:t>Une colonie bactérienne pure est mise en suspension dans une solution saline stérile, puis ajustée à la turbidité de 0,5 </a:t>
            </a:r>
            <a:r>
              <a:rPr lang="fr-FR" sz="2000" dirty="0" err="1"/>
              <a:t>McFarland</a:t>
            </a:r>
            <a:r>
              <a:rPr lang="fr-FR" sz="2000" dirty="0"/>
              <a:t> pour garantir des résultats fiables.</a:t>
            </a:r>
          </a:p>
          <a:p>
            <a:r>
              <a:rPr lang="fr-FR" sz="2000" dirty="0"/>
              <a:t>3. Ensemencement du milieu</a:t>
            </a:r>
          </a:p>
          <a:p>
            <a:r>
              <a:rPr lang="fr-FR" sz="2000" dirty="0"/>
              <a:t>Un coton-tige stérile est plongé dans la suspension puis étalé uniformément sur toute la surface du milieu en effectuant des passages horizontaux et verticaux.</a:t>
            </a:r>
          </a:p>
          <a:p>
            <a:r>
              <a:rPr lang="fr-FR" sz="2000" dirty="0"/>
              <a:t>4. Application des disques</a:t>
            </a:r>
          </a:p>
          <a:p>
            <a:r>
              <a:rPr lang="fr-FR" sz="2000" dirty="0"/>
              <a:t>Les disques d’antibiotiques sont placés sur le milieu ensemencé en respectant un espacement correct. Chaque disque est légèrement pressé pour assurer une bonne adhérence.</a:t>
            </a:r>
          </a:p>
          <a:p>
            <a:r>
              <a:rPr lang="fr-FR" sz="2000" dirty="0"/>
              <a:t>5. Incubation</a:t>
            </a:r>
          </a:p>
          <a:p>
            <a:r>
              <a:rPr lang="fr-FR" sz="2000" dirty="0"/>
              <a:t>Les boîtes sont placées dans l’incubateur à 35–37°C pendant 18 à 24 heures.</a:t>
            </a:r>
            <a:endParaRPr lang="ar-DZ" sz="2000" dirty="0"/>
          </a:p>
        </p:txBody>
      </p:sp>
      <p:sp>
        <p:nvSpPr>
          <p:cNvPr id="14" name="TextBox 13">
            <a:extLst>
              <a:ext uri="{FF2B5EF4-FFF2-40B4-BE49-F238E27FC236}">
                <a16:creationId xmlns:a16="http://schemas.microsoft.com/office/drawing/2014/main" id="{5423695A-7582-7B99-58E6-88EA6451866C}"/>
              </a:ext>
            </a:extLst>
          </p:cNvPr>
          <p:cNvSpPr txBox="1"/>
          <p:nvPr/>
        </p:nvSpPr>
        <p:spPr>
          <a:xfrm>
            <a:off x="6349771" y="7228664"/>
            <a:ext cx="5392114" cy="3016210"/>
          </a:xfrm>
          <a:prstGeom prst="rect">
            <a:avLst/>
          </a:prstGeom>
          <a:noFill/>
        </p:spPr>
        <p:txBody>
          <a:bodyPr wrap="square" rtlCol="1">
            <a:spAutoFit/>
          </a:bodyPr>
          <a:lstStyle/>
          <a:p>
            <a:r>
              <a:rPr lang="fr-FR" sz="2800" dirty="0"/>
              <a:t>          Lecture et interprétation</a:t>
            </a:r>
          </a:p>
          <a:p>
            <a:r>
              <a:rPr lang="fr-FR" dirty="0"/>
              <a:t>Après incubation, des zones claires (zones d’inhibition) apparaissent autour des disques selon l’efficacité des antibiotiques. Le diamètre de chaque zone est mesuré en millimètres puis comparé aux normes internationales (CLSI ou EUCAST) pour classer les résultats en :</a:t>
            </a:r>
          </a:p>
          <a:p>
            <a:r>
              <a:rPr lang="fr-FR" dirty="0"/>
              <a:t>Sensible (S)</a:t>
            </a:r>
          </a:p>
          <a:p>
            <a:r>
              <a:rPr lang="fr-FR" dirty="0"/>
              <a:t>Intermédiaire (I)</a:t>
            </a:r>
          </a:p>
          <a:p>
            <a:r>
              <a:rPr lang="fr-FR" dirty="0"/>
              <a:t>Résistant (R)</a:t>
            </a:r>
            <a:endParaRPr lang="ar-DZ" dirty="0"/>
          </a:p>
        </p:txBody>
      </p:sp>
      <p:pic>
        <p:nvPicPr>
          <p:cNvPr id="4100" name="Picture 4" descr="Free doctor mask medical vector">
            <a:extLst>
              <a:ext uri="{FF2B5EF4-FFF2-40B4-BE49-F238E27FC236}">
                <a16:creationId xmlns:a16="http://schemas.microsoft.com/office/drawing/2014/main" id="{DA3EC698-850C-7FF3-23B6-3FC35ECB28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7728" y="4622627"/>
            <a:ext cx="2113785" cy="2225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85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84CDE-5129-1511-0216-36A305504CE3}"/>
              </a:ext>
            </a:extLst>
          </p:cNvPr>
          <p:cNvSpPr/>
          <p:nvPr/>
        </p:nvSpPr>
        <p:spPr>
          <a:xfrm>
            <a:off x="32081" y="-1"/>
            <a:ext cx="12192000" cy="6858000"/>
          </a:xfrm>
          <a:prstGeom prst="rect">
            <a:avLst/>
          </a:prstGeom>
          <a:gradFill>
            <a:gsLst>
              <a:gs pos="0">
                <a:schemeClr val="tx1">
                  <a:alpha val="0"/>
                </a:schemeClr>
              </a:gs>
              <a:gs pos="95000">
                <a:schemeClr val="tx1">
                  <a:lumMod val="50000"/>
                  <a:lumOff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10" name="Group 9">
            <a:extLst>
              <a:ext uri="{FF2B5EF4-FFF2-40B4-BE49-F238E27FC236}">
                <a16:creationId xmlns:a16="http://schemas.microsoft.com/office/drawing/2014/main" id="{B31BB0B9-940F-E804-27B0-524A230AE067}"/>
              </a:ext>
            </a:extLst>
          </p:cNvPr>
          <p:cNvGrpSpPr/>
          <p:nvPr/>
        </p:nvGrpSpPr>
        <p:grpSpPr>
          <a:xfrm rot="16200000">
            <a:off x="-3721768" y="-1491916"/>
            <a:ext cx="8390021" cy="10038347"/>
            <a:chOff x="-3721768" y="-1491916"/>
            <a:chExt cx="8390021" cy="10038347"/>
          </a:xfrm>
        </p:grpSpPr>
        <p:sp useBgFill="1">
          <p:nvSpPr>
            <p:cNvPr id="3" name="Flowchart: Summing Junction 2">
              <a:extLst>
                <a:ext uri="{FF2B5EF4-FFF2-40B4-BE49-F238E27FC236}">
                  <a16:creationId xmlns:a16="http://schemas.microsoft.com/office/drawing/2014/main" id="{373D0F03-4D2E-6513-BE2D-FE8A70F3E67C}"/>
                </a:ext>
              </a:extLst>
            </p:cNvPr>
            <p:cNvSpPr/>
            <p:nvPr/>
          </p:nvSpPr>
          <p:spPr>
            <a:xfrm>
              <a:off x="-3721768" y="-1491916"/>
              <a:ext cx="8390021" cy="10038347"/>
            </a:xfrm>
            <a:prstGeom prst="flowChartSummingJunction">
              <a:avLst/>
            </a:prstGeom>
            <a:ln w="12700">
              <a:solidFill>
                <a:schemeClr val="bg1">
                  <a:lumMod val="95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5" name="TextBox 4">
              <a:extLst>
                <a:ext uri="{FF2B5EF4-FFF2-40B4-BE49-F238E27FC236}">
                  <a16:creationId xmlns:a16="http://schemas.microsoft.com/office/drawing/2014/main" id="{C1F5C139-3C16-DD7D-9B9E-962FC691C3DF}"/>
                </a:ext>
              </a:extLst>
            </p:cNvPr>
            <p:cNvSpPr txBox="1"/>
            <p:nvPr/>
          </p:nvSpPr>
          <p:spPr>
            <a:xfrm rot="5400000">
              <a:off x="1556083" y="3144253"/>
              <a:ext cx="3112169" cy="400110"/>
            </a:xfrm>
            <a:prstGeom prst="rect">
              <a:avLst/>
            </a:prstGeom>
            <a:noFill/>
          </p:spPr>
          <p:txBody>
            <a:bodyPr wrap="square" rtlCol="1">
              <a:spAutoFit/>
            </a:bodyPr>
            <a:lstStyle/>
            <a:p>
              <a:r>
                <a:rPr lang="en-US" sz="2000" b="1" dirty="0">
                  <a:highlight>
                    <a:srgbClr val="C0C0C0"/>
                  </a:highlight>
                </a:rPr>
                <a:t>Lecture et </a:t>
              </a:r>
              <a:r>
                <a:rPr lang="en-US" sz="2000" b="1" dirty="0" err="1">
                  <a:highlight>
                    <a:srgbClr val="C0C0C0"/>
                  </a:highlight>
                </a:rPr>
                <a:t>interprétation</a:t>
              </a:r>
              <a:endParaRPr lang="ar-DZ" sz="2000" b="1" dirty="0">
                <a:highlight>
                  <a:srgbClr val="C0C0C0"/>
                </a:highlight>
              </a:endParaRPr>
            </a:p>
          </p:txBody>
        </p:sp>
        <p:sp>
          <p:nvSpPr>
            <p:cNvPr id="6" name="TextBox 5">
              <a:extLst>
                <a:ext uri="{FF2B5EF4-FFF2-40B4-BE49-F238E27FC236}">
                  <a16:creationId xmlns:a16="http://schemas.microsoft.com/office/drawing/2014/main" id="{01B15635-5C5C-F71D-5A2A-715B7BCED681}"/>
                </a:ext>
              </a:extLst>
            </p:cNvPr>
            <p:cNvSpPr txBox="1"/>
            <p:nvPr/>
          </p:nvSpPr>
          <p:spPr>
            <a:xfrm>
              <a:off x="-1925054" y="6288506"/>
              <a:ext cx="5037221" cy="400110"/>
            </a:xfrm>
            <a:prstGeom prst="rect">
              <a:avLst/>
            </a:prstGeom>
            <a:noFill/>
          </p:spPr>
          <p:txBody>
            <a:bodyPr wrap="square" rtlCol="1">
              <a:spAutoFit/>
            </a:bodyPr>
            <a:lstStyle/>
            <a:p>
              <a:r>
                <a:rPr lang="en-US" sz="2000" b="1" dirty="0" err="1">
                  <a:highlight>
                    <a:srgbClr val="C0C0C0"/>
                  </a:highlight>
                </a:rPr>
                <a:t>Critères</a:t>
              </a:r>
              <a:r>
                <a:rPr lang="en-US" sz="2000" b="1" dirty="0">
                  <a:highlight>
                    <a:srgbClr val="C0C0C0"/>
                  </a:highlight>
                </a:rPr>
                <a:t> </a:t>
              </a:r>
              <a:r>
                <a:rPr lang="en-US" sz="2000" b="1" dirty="0" err="1">
                  <a:highlight>
                    <a:srgbClr val="C0C0C0"/>
                  </a:highlight>
                </a:rPr>
                <a:t>d'Interprétation</a:t>
              </a:r>
              <a:r>
                <a:rPr lang="en-US" sz="2000" b="1" dirty="0">
                  <a:highlight>
                    <a:srgbClr val="C0C0C0"/>
                  </a:highlight>
                </a:rPr>
                <a:t> (CLSI/EUCAST</a:t>
              </a:r>
              <a:endParaRPr lang="ar-DZ" sz="2000" b="1" dirty="0">
                <a:highlight>
                  <a:srgbClr val="C0C0C0"/>
                </a:highlight>
              </a:endParaRPr>
            </a:p>
          </p:txBody>
        </p:sp>
        <p:sp>
          <p:nvSpPr>
            <p:cNvPr id="7" name="TextBox 6">
              <a:extLst>
                <a:ext uri="{FF2B5EF4-FFF2-40B4-BE49-F238E27FC236}">
                  <a16:creationId xmlns:a16="http://schemas.microsoft.com/office/drawing/2014/main" id="{8190F6CA-3FEB-A37A-33D7-218D7B8C665D}"/>
                </a:ext>
              </a:extLst>
            </p:cNvPr>
            <p:cNvSpPr txBox="1"/>
            <p:nvPr/>
          </p:nvSpPr>
          <p:spPr>
            <a:xfrm rot="16200000">
              <a:off x="-4290794" y="3228944"/>
              <a:ext cx="4652211" cy="400110"/>
            </a:xfrm>
            <a:prstGeom prst="rect">
              <a:avLst/>
            </a:prstGeom>
            <a:noFill/>
          </p:spPr>
          <p:txBody>
            <a:bodyPr wrap="square" rtlCol="1">
              <a:spAutoFit/>
            </a:bodyPr>
            <a:lstStyle/>
            <a:p>
              <a:r>
                <a:rPr lang="fr-FR" sz="2000" b="1" dirty="0">
                  <a:highlight>
                    <a:srgbClr val="C0C0C0"/>
                  </a:highlight>
                </a:rPr>
                <a:t>Importance de la méthode Kirby-Bauer</a:t>
              </a:r>
              <a:endParaRPr lang="ar-DZ" sz="2000" b="1" dirty="0">
                <a:highlight>
                  <a:srgbClr val="C0C0C0"/>
                </a:highlight>
              </a:endParaRPr>
            </a:p>
          </p:txBody>
        </p:sp>
        <p:sp>
          <p:nvSpPr>
            <p:cNvPr id="8" name="TextBox 7">
              <a:extLst>
                <a:ext uri="{FF2B5EF4-FFF2-40B4-BE49-F238E27FC236}">
                  <a16:creationId xmlns:a16="http://schemas.microsoft.com/office/drawing/2014/main" id="{62DB4935-D687-0255-358E-F2EA72322CF1}"/>
                </a:ext>
              </a:extLst>
            </p:cNvPr>
            <p:cNvSpPr txBox="1"/>
            <p:nvPr/>
          </p:nvSpPr>
          <p:spPr>
            <a:xfrm>
              <a:off x="-657727" y="311986"/>
              <a:ext cx="1828801" cy="461665"/>
            </a:xfrm>
            <a:prstGeom prst="rect">
              <a:avLst/>
            </a:prstGeom>
            <a:noFill/>
          </p:spPr>
          <p:txBody>
            <a:bodyPr wrap="square" rtlCol="1">
              <a:spAutoFit/>
            </a:bodyPr>
            <a:lstStyle/>
            <a:p>
              <a:r>
                <a:rPr lang="en-US" sz="2400" b="1" dirty="0">
                  <a:highlight>
                    <a:srgbClr val="C0C0C0"/>
                  </a:highlight>
                </a:rPr>
                <a:t>Conclusion</a:t>
              </a:r>
              <a:endParaRPr lang="ar-DZ" sz="2400" b="1" dirty="0">
                <a:highlight>
                  <a:srgbClr val="C0C0C0"/>
                </a:highlight>
              </a:endParaRPr>
            </a:p>
          </p:txBody>
        </p:sp>
        <p:sp useBgFill="1">
          <p:nvSpPr>
            <p:cNvPr id="9" name="Oval 8">
              <a:extLst>
                <a:ext uri="{FF2B5EF4-FFF2-40B4-BE49-F238E27FC236}">
                  <a16:creationId xmlns:a16="http://schemas.microsoft.com/office/drawing/2014/main" id="{B0D242D7-B73C-1BD4-288C-790B971CAD94}"/>
                </a:ext>
              </a:extLst>
            </p:cNvPr>
            <p:cNvSpPr/>
            <p:nvPr/>
          </p:nvSpPr>
          <p:spPr>
            <a:xfrm rot="2483366">
              <a:off x="-898357" y="2021305"/>
              <a:ext cx="2638924" cy="2879088"/>
            </a:xfrm>
            <a:prstGeom prst="ellipse">
              <a:avLst/>
            </a:prstGeom>
            <a:ln>
              <a:noFill/>
            </a:ln>
            <a:effectLst>
              <a:outerShdw blurRad="152400" dist="38100" sx="108000" sy="10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grpSp>
        <p:nvGrpSpPr>
          <p:cNvPr id="11" name="Group 10">
            <a:extLst>
              <a:ext uri="{FF2B5EF4-FFF2-40B4-BE49-F238E27FC236}">
                <a16:creationId xmlns:a16="http://schemas.microsoft.com/office/drawing/2014/main" id="{37297DC3-082E-3281-B32A-B4D272992023}"/>
              </a:ext>
            </a:extLst>
          </p:cNvPr>
          <p:cNvGrpSpPr/>
          <p:nvPr/>
        </p:nvGrpSpPr>
        <p:grpSpPr>
          <a:xfrm>
            <a:off x="5295900" y="306730"/>
            <a:ext cx="7122793" cy="5618824"/>
            <a:chOff x="5069207" y="355845"/>
            <a:chExt cx="7122793" cy="5618824"/>
          </a:xfrm>
        </p:grpSpPr>
        <p:sp>
          <p:nvSpPr>
            <p:cNvPr id="12" name="TextBox 11">
              <a:extLst>
                <a:ext uri="{FF2B5EF4-FFF2-40B4-BE49-F238E27FC236}">
                  <a16:creationId xmlns:a16="http://schemas.microsoft.com/office/drawing/2014/main" id="{F16EEDC8-3705-532F-3A65-571019616FA1}"/>
                </a:ext>
              </a:extLst>
            </p:cNvPr>
            <p:cNvSpPr txBox="1"/>
            <p:nvPr/>
          </p:nvSpPr>
          <p:spPr>
            <a:xfrm>
              <a:off x="5069207" y="355845"/>
              <a:ext cx="7122793" cy="1569660"/>
            </a:xfrm>
            <a:prstGeom prst="rect">
              <a:avLst/>
            </a:prstGeom>
            <a:noFill/>
          </p:spPr>
          <p:txBody>
            <a:bodyPr wrap="square" rtlCol="1">
              <a:spAutoFit/>
            </a:bodyPr>
            <a:lstStyle/>
            <a:p>
              <a:r>
                <a:rPr lang="fr-FR" sz="2400" dirty="0"/>
                <a:t>          </a:t>
              </a:r>
              <a:r>
                <a:rPr lang="fr-FR" sz="2400" b="1" dirty="0"/>
                <a:t>Critères d'Interprétation (CLSI/EUCAST</a:t>
              </a:r>
              <a:r>
                <a:rPr lang="ar-DZ" sz="2400" b="1" dirty="0"/>
                <a:t>(</a:t>
              </a:r>
              <a:endParaRPr lang="fr-FR" sz="2400" b="1" dirty="0"/>
            </a:p>
            <a:p>
              <a:r>
                <a:rPr lang="fr-FR" sz="2400" dirty="0"/>
                <a:t>Les résultats du diamètre du halo sont catégorisés en trois classes cliniques, déterminant le choix thérapeutique:</a:t>
              </a:r>
            </a:p>
          </p:txBody>
        </p:sp>
        <p:sp>
          <p:nvSpPr>
            <p:cNvPr id="13" name="TextBox 12">
              <a:extLst>
                <a:ext uri="{FF2B5EF4-FFF2-40B4-BE49-F238E27FC236}">
                  <a16:creationId xmlns:a16="http://schemas.microsoft.com/office/drawing/2014/main" id="{3D92DFEC-3228-C859-339C-5856EE072A2B}"/>
                </a:ext>
              </a:extLst>
            </p:cNvPr>
            <p:cNvSpPr txBox="1"/>
            <p:nvPr/>
          </p:nvSpPr>
          <p:spPr>
            <a:xfrm>
              <a:off x="5303944" y="2314921"/>
              <a:ext cx="1900918" cy="2585323"/>
            </a:xfrm>
            <a:prstGeom prst="rect">
              <a:avLst/>
            </a:prstGeom>
            <a:noFill/>
          </p:spPr>
          <p:txBody>
            <a:bodyPr wrap="square" rtlCol="1">
              <a:spAutoFit/>
            </a:bodyPr>
            <a:lstStyle/>
            <a:p>
              <a:r>
                <a:rPr lang="fr-FR" b="1" dirty="0"/>
                <a:t>S-Sensible </a:t>
              </a:r>
            </a:p>
            <a:p>
              <a:r>
                <a:rPr lang="fr-FR" dirty="0"/>
                <a:t>Diamètre du halo grand. l'infection est susceptible de répondre au traitement avec cet antibiotique aux doses standard</a:t>
              </a:r>
              <a:endParaRPr lang="ar-DZ" dirty="0"/>
            </a:p>
          </p:txBody>
        </p:sp>
        <p:sp>
          <p:nvSpPr>
            <p:cNvPr id="14" name="TextBox 13">
              <a:extLst>
                <a:ext uri="{FF2B5EF4-FFF2-40B4-BE49-F238E27FC236}">
                  <a16:creationId xmlns:a16="http://schemas.microsoft.com/office/drawing/2014/main" id="{49033F26-36CF-5438-C13A-04A041ABCCF8}"/>
                </a:ext>
              </a:extLst>
            </p:cNvPr>
            <p:cNvSpPr txBox="1"/>
            <p:nvPr/>
          </p:nvSpPr>
          <p:spPr>
            <a:xfrm>
              <a:off x="7338532" y="2281350"/>
              <a:ext cx="2211705" cy="3693319"/>
            </a:xfrm>
            <a:prstGeom prst="rect">
              <a:avLst/>
            </a:prstGeom>
            <a:noFill/>
          </p:spPr>
          <p:txBody>
            <a:bodyPr wrap="square" rtlCol="1">
              <a:spAutoFit/>
            </a:bodyPr>
            <a:lstStyle/>
            <a:p>
              <a:r>
                <a:rPr lang="fr-FR" b="1" dirty="0"/>
                <a:t>I - Intermédiaire</a:t>
              </a:r>
            </a:p>
            <a:p>
              <a:r>
                <a:rPr lang="fr-FR" dirty="0"/>
                <a:t>Diamètre du halo modéré. L'efficacité est incertaine. Peut être utilisé si la concentration d'antibiotique peut être augmentée sans toxicité (ex: infection urinaire) ou si c'est le seul traitement oral possible.</a:t>
              </a:r>
              <a:endParaRPr lang="ar-DZ" dirty="0"/>
            </a:p>
          </p:txBody>
        </p:sp>
        <p:sp>
          <p:nvSpPr>
            <p:cNvPr id="15" name="TextBox 14">
              <a:extLst>
                <a:ext uri="{FF2B5EF4-FFF2-40B4-BE49-F238E27FC236}">
                  <a16:creationId xmlns:a16="http://schemas.microsoft.com/office/drawing/2014/main" id="{6A811DB8-41A8-6EFF-0CCD-46C0A57CBB26}"/>
                </a:ext>
              </a:extLst>
            </p:cNvPr>
            <p:cNvSpPr txBox="1"/>
            <p:nvPr/>
          </p:nvSpPr>
          <p:spPr>
            <a:xfrm>
              <a:off x="10010747" y="2281350"/>
              <a:ext cx="2047583" cy="2862322"/>
            </a:xfrm>
            <a:prstGeom prst="rect">
              <a:avLst/>
            </a:prstGeom>
            <a:noFill/>
          </p:spPr>
          <p:txBody>
            <a:bodyPr wrap="square" rtlCol="1">
              <a:spAutoFit/>
            </a:bodyPr>
            <a:lstStyle/>
            <a:p>
              <a:r>
                <a:rPr lang="fr-FR" b="1" dirty="0"/>
                <a:t>R - Résistant</a:t>
              </a:r>
            </a:p>
            <a:p>
              <a:r>
                <a:rPr lang="fr-FR" dirty="0"/>
                <a:t>Diamètre du halo petit ou absence de halo. L'antibiotique est inefficace. Son utilisation est associée à un risque élevé d'échec clinique.</a:t>
              </a:r>
              <a:endParaRPr lang="ar-DZ" dirty="0"/>
            </a:p>
          </p:txBody>
        </p:sp>
        <p:sp>
          <p:nvSpPr>
            <p:cNvPr id="16" name="Arrow: Down 15">
              <a:extLst>
                <a:ext uri="{FF2B5EF4-FFF2-40B4-BE49-F238E27FC236}">
                  <a16:creationId xmlns:a16="http://schemas.microsoft.com/office/drawing/2014/main" id="{A360A7EF-326B-AF33-BF59-C7450E2B495E}"/>
                </a:ext>
              </a:extLst>
            </p:cNvPr>
            <p:cNvSpPr/>
            <p:nvPr/>
          </p:nvSpPr>
          <p:spPr>
            <a:xfrm>
              <a:off x="5784642" y="1896376"/>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sp>
          <p:nvSpPr>
            <p:cNvPr id="17" name="Arrow: Down 16">
              <a:extLst>
                <a:ext uri="{FF2B5EF4-FFF2-40B4-BE49-F238E27FC236}">
                  <a16:creationId xmlns:a16="http://schemas.microsoft.com/office/drawing/2014/main" id="{BF1077E4-7A7C-623D-BCEF-17B432C9E02F}"/>
                </a:ext>
              </a:extLst>
            </p:cNvPr>
            <p:cNvSpPr/>
            <p:nvPr/>
          </p:nvSpPr>
          <p:spPr>
            <a:xfrm>
              <a:off x="10652185" y="1896376"/>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sp>
          <p:nvSpPr>
            <p:cNvPr id="18" name="Arrow: Down 17">
              <a:extLst>
                <a:ext uri="{FF2B5EF4-FFF2-40B4-BE49-F238E27FC236}">
                  <a16:creationId xmlns:a16="http://schemas.microsoft.com/office/drawing/2014/main" id="{8111B2ED-6F63-EA1C-0A49-5E0E6BA6029B}"/>
                </a:ext>
              </a:extLst>
            </p:cNvPr>
            <p:cNvSpPr/>
            <p:nvPr/>
          </p:nvSpPr>
          <p:spPr>
            <a:xfrm>
              <a:off x="8026123" y="1891610"/>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sp>
        <p:nvSpPr>
          <p:cNvPr id="19" name="TextBox 18">
            <a:extLst>
              <a:ext uri="{FF2B5EF4-FFF2-40B4-BE49-F238E27FC236}">
                <a16:creationId xmlns:a16="http://schemas.microsoft.com/office/drawing/2014/main" id="{BB21C2CC-23FB-0C56-23E1-AACC2FCEA706}"/>
              </a:ext>
            </a:extLst>
          </p:cNvPr>
          <p:cNvSpPr txBox="1"/>
          <p:nvPr/>
        </p:nvSpPr>
        <p:spPr>
          <a:xfrm>
            <a:off x="6498597" y="-3683964"/>
            <a:ext cx="5392114" cy="3016210"/>
          </a:xfrm>
          <a:prstGeom prst="rect">
            <a:avLst/>
          </a:prstGeom>
          <a:noFill/>
        </p:spPr>
        <p:txBody>
          <a:bodyPr wrap="square" rtlCol="1">
            <a:spAutoFit/>
          </a:bodyPr>
          <a:lstStyle/>
          <a:p>
            <a:r>
              <a:rPr lang="fr-FR" sz="2800" dirty="0"/>
              <a:t>          Lecture et interprétation</a:t>
            </a:r>
          </a:p>
          <a:p>
            <a:r>
              <a:rPr lang="fr-FR" dirty="0"/>
              <a:t>Après incubation, des zones claires (zones d’inhibition) apparaissent autour des disques selon l’efficacité des antibiotiques. Le diamètre de chaque zone est mesuré en millimètres puis comparé aux normes internationales (CLSI ou EUCAST) pour classer les résultats en :</a:t>
            </a:r>
          </a:p>
          <a:p>
            <a:r>
              <a:rPr lang="fr-FR" dirty="0"/>
              <a:t>Sensible (S)</a:t>
            </a:r>
          </a:p>
          <a:p>
            <a:r>
              <a:rPr lang="fr-FR" dirty="0"/>
              <a:t>Intermédiaire (I)</a:t>
            </a:r>
          </a:p>
          <a:p>
            <a:r>
              <a:rPr lang="fr-FR" dirty="0"/>
              <a:t>Résistant (R)</a:t>
            </a:r>
            <a:endParaRPr lang="ar-DZ" dirty="0"/>
          </a:p>
        </p:txBody>
      </p:sp>
      <p:grpSp>
        <p:nvGrpSpPr>
          <p:cNvPr id="20" name="Group 19">
            <a:extLst>
              <a:ext uri="{FF2B5EF4-FFF2-40B4-BE49-F238E27FC236}">
                <a16:creationId xmlns:a16="http://schemas.microsoft.com/office/drawing/2014/main" id="{E6312C42-B43C-3C5A-80A2-983D4A6ECF6D}"/>
              </a:ext>
            </a:extLst>
          </p:cNvPr>
          <p:cNvGrpSpPr/>
          <p:nvPr/>
        </p:nvGrpSpPr>
        <p:grpSpPr>
          <a:xfrm>
            <a:off x="4981631" y="7247415"/>
            <a:ext cx="7122793" cy="5618824"/>
            <a:chOff x="5069207" y="355845"/>
            <a:chExt cx="7122793" cy="5618824"/>
          </a:xfrm>
        </p:grpSpPr>
        <p:sp>
          <p:nvSpPr>
            <p:cNvPr id="21" name="TextBox 20">
              <a:extLst>
                <a:ext uri="{FF2B5EF4-FFF2-40B4-BE49-F238E27FC236}">
                  <a16:creationId xmlns:a16="http://schemas.microsoft.com/office/drawing/2014/main" id="{2FC07D80-6609-983E-1200-1D7C934EFD63}"/>
                </a:ext>
              </a:extLst>
            </p:cNvPr>
            <p:cNvSpPr txBox="1"/>
            <p:nvPr/>
          </p:nvSpPr>
          <p:spPr>
            <a:xfrm>
              <a:off x="5069207" y="355845"/>
              <a:ext cx="7122793" cy="1569660"/>
            </a:xfrm>
            <a:prstGeom prst="rect">
              <a:avLst/>
            </a:prstGeom>
            <a:noFill/>
          </p:spPr>
          <p:txBody>
            <a:bodyPr wrap="square" rtlCol="1">
              <a:spAutoFit/>
            </a:bodyPr>
            <a:lstStyle/>
            <a:p>
              <a:r>
                <a:rPr lang="fr-FR" sz="2400" dirty="0"/>
                <a:t>          </a:t>
              </a:r>
              <a:r>
                <a:rPr lang="fr-FR" sz="2400" b="1" dirty="0"/>
                <a:t>Critères d'Interprétation (CLSI/EUCAST</a:t>
              </a:r>
            </a:p>
            <a:p>
              <a:r>
                <a:rPr lang="fr-FR" sz="2400" dirty="0"/>
                <a:t>Les résultats du diamètre du halo sont catégorisés en trois classes cliniques, déterminant le choix thérapeutique:</a:t>
              </a:r>
            </a:p>
          </p:txBody>
        </p:sp>
        <p:sp>
          <p:nvSpPr>
            <p:cNvPr id="22" name="TextBox 21">
              <a:extLst>
                <a:ext uri="{FF2B5EF4-FFF2-40B4-BE49-F238E27FC236}">
                  <a16:creationId xmlns:a16="http://schemas.microsoft.com/office/drawing/2014/main" id="{F40AEAC9-8025-87F3-BD1A-B267DD73C5B8}"/>
                </a:ext>
              </a:extLst>
            </p:cNvPr>
            <p:cNvSpPr txBox="1"/>
            <p:nvPr/>
          </p:nvSpPr>
          <p:spPr>
            <a:xfrm>
              <a:off x="5303944" y="2314921"/>
              <a:ext cx="1900918" cy="2585323"/>
            </a:xfrm>
            <a:prstGeom prst="rect">
              <a:avLst/>
            </a:prstGeom>
            <a:noFill/>
          </p:spPr>
          <p:txBody>
            <a:bodyPr wrap="square" rtlCol="1">
              <a:spAutoFit/>
            </a:bodyPr>
            <a:lstStyle/>
            <a:p>
              <a:r>
                <a:rPr lang="fr-FR" b="1" dirty="0"/>
                <a:t>S-Sensible </a:t>
              </a:r>
            </a:p>
            <a:p>
              <a:r>
                <a:rPr lang="fr-FR" dirty="0"/>
                <a:t>Diamètre du halo grand. l'infection est susceptible de répondre au traitement avec cet antibiotique aux doses standard</a:t>
              </a:r>
              <a:endParaRPr lang="ar-DZ" dirty="0"/>
            </a:p>
          </p:txBody>
        </p:sp>
        <p:sp>
          <p:nvSpPr>
            <p:cNvPr id="23" name="TextBox 22">
              <a:extLst>
                <a:ext uri="{FF2B5EF4-FFF2-40B4-BE49-F238E27FC236}">
                  <a16:creationId xmlns:a16="http://schemas.microsoft.com/office/drawing/2014/main" id="{CFB3D1CE-0831-9BF3-93A3-EA97231E16A7}"/>
                </a:ext>
              </a:extLst>
            </p:cNvPr>
            <p:cNvSpPr txBox="1"/>
            <p:nvPr/>
          </p:nvSpPr>
          <p:spPr>
            <a:xfrm>
              <a:off x="7338532" y="2281350"/>
              <a:ext cx="2211705" cy="3693319"/>
            </a:xfrm>
            <a:prstGeom prst="rect">
              <a:avLst/>
            </a:prstGeom>
            <a:noFill/>
          </p:spPr>
          <p:txBody>
            <a:bodyPr wrap="square" rtlCol="1">
              <a:spAutoFit/>
            </a:bodyPr>
            <a:lstStyle/>
            <a:p>
              <a:r>
                <a:rPr lang="fr-FR" b="1" dirty="0"/>
                <a:t>I - Intermédiaire</a:t>
              </a:r>
            </a:p>
            <a:p>
              <a:r>
                <a:rPr lang="fr-FR" dirty="0"/>
                <a:t>Diamètre du halo modéré. L'efficacité est incertaine. Peut être utilisé si la concentration d'antibiotique peut être augmentée sans toxicité (ex: infection urinaire) ou si c'est le seul traitement oral possible.</a:t>
              </a:r>
              <a:endParaRPr lang="ar-DZ" dirty="0"/>
            </a:p>
          </p:txBody>
        </p:sp>
        <p:sp>
          <p:nvSpPr>
            <p:cNvPr id="24" name="TextBox 23">
              <a:extLst>
                <a:ext uri="{FF2B5EF4-FFF2-40B4-BE49-F238E27FC236}">
                  <a16:creationId xmlns:a16="http://schemas.microsoft.com/office/drawing/2014/main" id="{41D83B1E-4D3D-2BC4-F5EF-3469B85584E8}"/>
                </a:ext>
              </a:extLst>
            </p:cNvPr>
            <p:cNvSpPr txBox="1"/>
            <p:nvPr/>
          </p:nvSpPr>
          <p:spPr>
            <a:xfrm>
              <a:off x="10010747" y="2281350"/>
              <a:ext cx="2047583" cy="2862322"/>
            </a:xfrm>
            <a:prstGeom prst="rect">
              <a:avLst/>
            </a:prstGeom>
            <a:noFill/>
          </p:spPr>
          <p:txBody>
            <a:bodyPr wrap="square" rtlCol="1">
              <a:spAutoFit/>
            </a:bodyPr>
            <a:lstStyle/>
            <a:p>
              <a:r>
                <a:rPr lang="fr-FR" b="1" dirty="0"/>
                <a:t>R - Résistant</a:t>
              </a:r>
            </a:p>
            <a:p>
              <a:r>
                <a:rPr lang="fr-FR" dirty="0"/>
                <a:t>Diamètre du halo petit ou absence de halo. L'antibiotique est inefficace. Son utilisation est associée à un risque élevé d'échec clinique.</a:t>
              </a:r>
              <a:endParaRPr lang="ar-DZ" dirty="0"/>
            </a:p>
          </p:txBody>
        </p:sp>
        <p:sp>
          <p:nvSpPr>
            <p:cNvPr id="25" name="Arrow: Down 24">
              <a:extLst>
                <a:ext uri="{FF2B5EF4-FFF2-40B4-BE49-F238E27FC236}">
                  <a16:creationId xmlns:a16="http://schemas.microsoft.com/office/drawing/2014/main" id="{031C0E8D-C336-B6E3-38FA-882C782E35BF}"/>
                </a:ext>
              </a:extLst>
            </p:cNvPr>
            <p:cNvSpPr/>
            <p:nvPr/>
          </p:nvSpPr>
          <p:spPr>
            <a:xfrm>
              <a:off x="5784642" y="1896376"/>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sp>
          <p:nvSpPr>
            <p:cNvPr id="26" name="Arrow: Down 25">
              <a:extLst>
                <a:ext uri="{FF2B5EF4-FFF2-40B4-BE49-F238E27FC236}">
                  <a16:creationId xmlns:a16="http://schemas.microsoft.com/office/drawing/2014/main" id="{CE07E0BA-2F9E-10C3-EF7D-D51F3DAEF32F}"/>
                </a:ext>
              </a:extLst>
            </p:cNvPr>
            <p:cNvSpPr/>
            <p:nvPr/>
          </p:nvSpPr>
          <p:spPr>
            <a:xfrm>
              <a:off x="10652185" y="1896376"/>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sp>
          <p:nvSpPr>
            <p:cNvPr id="27" name="Arrow: Down 26">
              <a:extLst>
                <a:ext uri="{FF2B5EF4-FFF2-40B4-BE49-F238E27FC236}">
                  <a16:creationId xmlns:a16="http://schemas.microsoft.com/office/drawing/2014/main" id="{F26955DD-0924-D8E9-5681-E2E4BBB11367}"/>
                </a:ext>
              </a:extLst>
            </p:cNvPr>
            <p:cNvSpPr/>
            <p:nvPr/>
          </p:nvSpPr>
          <p:spPr>
            <a:xfrm>
              <a:off x="8026123" y="1891610"/>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spTree>
    <p:extLst>
      <p:ext uri="{BB962C8B-B14F-4D97-AF65-F5344CB8AC3E}">
        <p14:creationId xmlns:p14="http://schemas.microsoft.com/office/powerpoint/2010/main" val="295480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1A84CDE-5129-1511-0216-36A305504CE3}"/>
              </a:ext>
            </a:extLst>
          </p:cNvPr>
          <p:cNvSpPr/>
          <p:nvPr/>
        </p:nvSpPr>
        <p:spPr>
          <a:xfrm>
            <a:off x="0" y="0"/>
            <a:ext cx="12192000" cy="6858000"/>
          </a:xfrm>
          <a:prstGeom prst="rect">
            <a:avLst/>
          </a:prstGeom>
          <a:gradFill>
            <a:gsLst>
              <a:gs pos="0">
                <a:schemeClr val="tx1">
                  <a:alpha val="0"/>
                </a:schemeClr>
              </a:gs>
              <a:gs pos="95000">
                <a:schemeClr val="tx1">
                  <a:lumMod val="50000"/>
                  <a:lumOff val="50000"/>
                </a:schemeClr>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grpSp>
        <p:nvGrpSpPr>
          <p:cNvPr id="10" name="Group 9">
            <a:extLst>
              <a:ext uri="{FF2B5EF4-FFF2-40B4-BE49-F238E27FC236}">
                <a16:creationId xmlns:a16="http://schemas.microsoft.com/office/drawing/2014/main" id="{B31BB0B9-940F-E804-27B0-524A230AE067}"/>
              </a:ext>
            </a:extLst>
          </p:cNvPr>
          <p:cNvGrpSpPr/>
          <p:nvPr/>
        </p:nvGrpSpPr>
        <p:grpSpPr>
          <a:xfrm rot="10800000">
            <a:off x="-3721768" y="-1491916"/>
            <a:ext cx="8390021" cy="10038347"/>
            <a:chOff x="-3721768" y="-1491916"/>
            <a:chExt cx="8390021" cy="10038347"/>
          </a:xfrm>
        </p:grpSpPr>
        <p:sp useBgFill="1">
          <p:nvSpPr>
            <p:cNvPr id="3" name="Flowchart: Summing Junction 2">
              <a:extLst>
                <a:ext uri="{FF2B5EF4-FFF2-40B4-BE49-F238E27FC236}">
                  <a16:creationId xmlns:a16="http://schemas.microsoft.com/office/drawing/2014/main" id="{373D0F03-4D2E-6513-BE2D-FE8A70F3E67C}"/>
                </a:ext>
              </a:extLst>
            </p:cNvPr>
            <p:cNvSpPr/>
            <p:nvPr/>
          </p:nvSpPr>
          <p:spPr>
            <a:xfrm>
              <a:off x="-3721768" y="-1491916"/>
              <a:ext cx="8390021" cy="10038347"/>
            </a:xfrm>
            <a:prstGeom prst="flowChartSummingJunction">
              <a:avLst/>
            </a:prstGeom>
            <a:ln w="12700">
              <a:solidFill>
                <a:schemeClr val="bg1">
                  <a:lumMod val="95000"/>
                </a:schemeClr>
              </a:solid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dirty="0"/>
            </a:p>
          </p:txBody>
        </p:sp>
        <p:sp>
          <p:nvSpPr>
            <p:cNvPr id="5" name="TextBox 4">
              <a:extLst>
                <a:ext uri="{FF2B5EF4-FFF2-40B4-BE49-F238E27FC236}">
                  <a16:creationId xmlns:a16="http://schemas.microsoft.com/office/drawing/2014/main" id="{C1F5C139-3C16-DD7D-9B9E-962FC691C3DF}"/>
                </a:ext>
              </a:extLst>
            </p:cNvPr>
            <p:cNvSpPr txBox="1"/>
            <p:nvPr/>
          </p:nvSpPr>
          <p:spPr>
            <a:xfrm rot="5400000">
              <a:off x="1556083" y="3144253"/>
              <a:ext cx="3112169" cy="400110"/>
            </a:xfrm>
            <a:prstGeom prst="rect">
              <a:avLst/>
            </a:prstGeom>
            <a:noFill/>
          </p:spPr>
          <p:txBody>
            <a:bodyPr wrap="square" rtlCol="1">
              <a:spAutoFit/>
            </a:bodyPr>
            <a:lstStyle/>
            <a:p>
              <a:r>
                <a:rPr lang="en-US" sz="2000" b="1" dirty="0">
                  <a:highlight>
                    <a:srgbClr val="C0C0C0"/>
                  </a:highlight>
                </a:rPr>
                <a:t>Lecture et </a:t>
              </a:r>
              <a:r>
                <a:rPr lang="en-US" sz="2000" b="1" dirty="0" err="1">
                  <a:highlight>
                    <a:srgbClr val="C0C0C0"/>
                  </a:highlight>
                </a:rPr>
                <a:t>interprétation</a:t>
              </a:r>
              <a:endParaRPr lang="ar-DZ" sz="2000" b="1" dirty="0">
                <a:highlight>
                  <a:srgbClr val="C0C0C0"/>
                </a:highlight>
              </a:endParaRPr>
            </a:p>
          </p:txBody>
        </p:sp>
        <p:sp>
          <p:nvSpPr>
            <p:cNvPr id="6" name="TextBox 5">
              <a:extLst>
                <a:ext uri="{FF2B5EF4-FFF2-40B4-BE49-F238E27FC236}">
                  <a16:creationId xmlns:a16="http://schemas.microsoft.com/office/drawing/2014/main" id="{01B15635-5C5C-F71D-5A2A-715B7BCED681}"/>
                </a:ext>
              </a:extLst>
            </p:cNvPr>
            <p:cNvSpPr txBox="1"/>
            <p:nvPr/>
          </p:nvSpPr>
          <p:spPr>
            <a:xfrm>
              <a:off x="-1925054" y="6288506"/>
              <a:ext cx="5037221" cy="400110"/>
            </a:xfrm>
            <a:prstGeom prst="rect">
              <a:avLst/>
            </a:prstGeom>
            <a:noFill/>
          </p:spPr>
          <p:txBody>
            <a:bodyPr wrap="square" rtlCol="1">
              <a:spAutoFit/>
            </a:bodyPr>
            <a:lstStyle/>
            <a:p>
              <a:r>
                <a:rPr lang="en-US" sz="2000" b="1" dirty="0" err="1">
                  <a:highlight>
                    <a:srgbClr val="C0C0C0"/>
                  </a:highlight>
                </a:rPr>
                <a:t>Critères</a:t>
              </a:r>
              <a:r>
                <a:rPr lang="en-US" sz="2000" b="1" dirty="0">
                  <a:highlight>
                    <a:srgbClr val="C0C0C0"/>
                  </a:highlight>
                </a:rPr>
                <a:t> </a:t>
              </a:r>
              <a:r>
                <a:rPr lang="en-US" sz="2000" b="1" dirty="0" err="1">
                  <a:highlight>
                    <a:srgbClr val="C0C0C0"/>
                  </a:highlight>
                </a:rPr>
                <a:t>d'Interprétation</a:t>
              </a:r>
              <a:r>
                <a:rPr lang="en-US" sz="2000" b="1" dirty="0">
                  <a:highlight>
                    <a:srgbClr val="C0C0C0"/>
                  </a:highlight>
                </a:rPr>
                <a:t> (CLSI/EUCAST</a:t>
              </a:r>
              <a:endParaRPr lang="ar-DZ" sz="2000" b="1" dirty="0">
                <a:highlight>
                  <a:srgbClr val="C0C0C0"/>
                </a:highlight>
              </a:endParaRPr>
            </a:p>
          </p:txBody>
        </p:sp>
        <p:sp>
          <p:nvSpPr>
            <p:cNvPr id="7" name="TextBox 6">
              <a:extLst>
                <a:ext uri="{FF2B5EF4-FFF2-40B4-BE49-F238E27FC236}">
                  <a16:creationId xmlns:a16="http://schemas.microsoft.com/office/drawing/2014/main" id="{8190F6CA-3FEB-A37A-33D7-218D7B8C665D}"/>
                </a:ext>
              </a:extLst>
            </p:cNvPr>
            <p:cNvSpPr txBox="1"/>
            <p:nvPr/>
          </p:nvSpPr>
          <p:spPr>
            <a:xfrm rot="16200000">
              <a:off x="-4290794" y="3228944"/>
              <a:ext cx="4652211" cy="400110"/>
            </a:xfrm>
            <a:prstGeom prst="rect">
              <a:avLst/>
            </a:prstGeom>
            <a:noFill/>
          </p:spPr>
          <p:txBody>
            <a:bodyPr wrap="square" rtlCol="1">
              <a:spAutoFit/>
            </a:bodyPr>
            <a:lstStyle/>
            <a:p>
              <a:r>
                <a:rPr lang="fr-FR" sz="2000" b="1" dirty="0">
                  <a:highlight>
                    <a:srgbClr val="C0C0C0"/>
                  </a:highlight>
                </a:rPr>
                <a:t>Importance de la méthode Kirby-Bauer</a:t>
              </a:r>
              <a:endParaRPr lang="ar-DZ" sz="2000" b="1" dirty="0">
                <a:highlight>
                  <a:srgbClr val="C0C0C0"/>
                </a:highlight>
              </a:endParaRPr>
            </a:p>
          </p:txBody>
        </p:sp>
        <p:sp>
          <p:nvSpPr>
            <p:cNvPr id="8" name="TextBox 7">
              <a:extLst>
                <a:ext uri="{FF2B5EF4-FFF2-40B4-BE49-F238E27FC236}">
                  <a16:creationId xmlns:a16="http://schemas.microsoft.com/office/drawing/2014/main" id="{62DB4935-D687-0255-358E-F2EA72322CF1}"/>
                </a:ext>
              </a:extLst>
            </p:cNvPr>
            <p:cNvSpPr txBox="1"/>
            <p:nvPr/>
          </p:nvSpPr>
          <p:spPr>
            <a:xfrm>
              <a:off x="-657727" y="311986"/>
              <a:ext cx="1828801" cy="461665"/>
            </a:xfrm>
            <a:prstGeom prst="rect">
              <a:avLst/>
            </a:prstGeom>
            <a:noFill/>
          </p:spPr>
          <p:txBody>
            <a:bodyPr wrap="square" rtlCol="1">
              <a:spAutoFit/>
            </a:bodyPr>
            <a:lstStyle/>
            <a:p>
              <a:r>
                <a:rPr lang="en-US" sz="2400" b="1" dirty="0">
                  <a:highlight>
                    <a:srgbClr val="C0C0C0"/>
                  </a:highlight>
                </a:rPr>
                <a:t>Conclusion</a:t>
              </a:r>
              <a:endParaRPr lang="ar-DZ" sz="2400" b="1" dirty="0">
                <a:highlight>
                  <a:srgbClr val="C0C0C0"/>
                </a:highlight>
              </a:endParaRPr>
            </a:p>
          </p:txBody>
        </p:sp>
        <p:sp useBgFill="1">
          <p:nvSpPr>
            <p:cNvPr id="9" name="Oval 8">
              <a:extLst>
                <a:ext uri="{FF2B5EF4-FFF2-40B4-BE49-F238E27FC236}">
                  <a16:creationId xmlns:a16="http://schemas.microsoft.com/office/drawing/2014/main" id="{B0D242D7-B73C-1BD4-288C-790B971CAD94}"/>
                </a:ext>
              </a:extLst>
            </p:cNvPr>
            <p:cNvSpPr/>
            <p:nvPr/>
          </p:nvSpPr>
          <p:spPr>
            <a:xfrm rot="5400000">
              <a:off x="-898357" y="2021305"/>
              <a:ext cx="2638924" cy="2879088"/>
            </a:xfrm>
            <a:prstGeom prst="ellipse">
              <a:avLst/>
            </a:prstGeom>
            <a:ln>
              <a:noFill/>
            </a:ln>
            <a:effectLst>
              <a:outerShdw blurRad="152400" dist="38100" sx="108000" sy="1080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sp>
        <p:nvSpPr>
          <p:cNvPr id="4" name="TextBox 3">
            <a:extLst>
              <a:ext uri="{FF2B5EF4-FFF2-40B4-BE49-F238E27FC236}">
                <a16:creationId xmlns:a16="http://schemas.microsoft.com/office/drawing/2014/main" id="{4F58A2AF-38B7-4BB8-EAD9-F24534B224F3}"/>
              </a:ext>
            </a:extLst>
          </p:cNvPr>
          <p:cNvSpPr txBox="1"/>
          <p:nvPr/>
        </p:nvSpPr>
        <p:spPr>
          <a:xfrm>
            <a:off x="4940968" y="978568"/>
            <a:ext cx="6898106" cy="5139869"/>
          </a:xfrm>
          <a:prstGeom prst="rect">
            <a:avLst/>
          </a:prstGeom>
          <a:noFill/>
        </p:spPr>
        <p:txBody>
          <a:bodyPr wrap="square" rtlCol="1">
            <a:spAutoFit/>
          </a:bodyPr>
          <a:lstStyle/>
          <a:p>
            <a:r>
              <a:rPr lang="fr-FR" sz="2400" b="1" dirty="0"/>
              <a:t>      </a:t>
            </a:r>
            <a:r>
              <a:rPr lang="fr-FR" sz="2800" b="1" dirty="0"/>
              <a:t>Importance de la méthode Kirby-Bauer </a:t>
            </a:r>
          </a:p>
          <a:p>
            <a:r>
              <a:rPr lang="fr-FR" sz="2000" dirty="0">
                <a:cs typeface="+mj-cs"/>
              </a:rPr>
              <a:t>La méthode de Kirby-Bauer est essentielle parce qu’elle :</a:t>
            </a:r>
          </a:p>
          <a:p>
            <a:r>
              <a:rPr lang="fr-FR" sz="2000" dirty="0">
                <a:cs typeface="+mj-cs"/>
              </a:rPr>
              <a:t>1️⃣ Aide à choisir l’antibiotique efficace</a:t>
            </a:r>
          </a:p>
          <a:p>
            <a:r>
              <a:rPr lang="fr-FR" sz="2000" dirty="0">
                <a:cs typeface="+mj-cs"/>
              </a:rPr>
              <a:t>🔹 Exemple : E. coli sensible à la Ciprofloxacine → on utilise ce médicament.</a:t>
            </a:r>
          </a:p>
          <a:p>
            <a:r>
              <a:rPr lang="fr-FR" sz="2000" dirty="0">
                <a:cs typeface="+mj-cs"/>
              </a:rPr>
              <a:t>2️⃣ Réduit la résistance aux antibiotiques</a:t>
            </a:r>
          </a:p>
          <a:p>
            <a:r>
              <a:rPr lang="fr-FR" sz="2000" dirty="0">
                <a:cs typeface="+mj-cs"/>
              </a:rPr>
              <a:t>       On évite d’utiliser l’Ampicilline si la bactérie y est résistante.</a:t>
            </a:r>
          </a:p>
          <a:p>
            <a:r>
              <a:rPr lang="fr-FR" sz="2000" dirty="0">
                <a:cs typeface="+mj-cs"/>
              </a:rPr>
              <a:t>3️⃣ Est simple et peu coûteuse  </a:t>
            </a:r>
          </a:p>
          <a:p>
            <a:r>
              <a:rPr lang="fr-FR" sz="2000" dirty="0">
                <a:cs typeface="+mj-cs"/>
              </a:rPr>
              <a:t>        Utilisable dans un petit laboratoire sans équipements sophistiqués.</a:t>
            </a:r>
          </a:p>
          <a:p>
            <a:r>
              <a:rPr lang="fr-FR" sz="2000" dirty="0">
                <a:cs typeface="+mj-cs"/>
              </a:rPr>
              <a:t>4️⃣ Est reconnue internationalement (CLSI, EUCAST)</a:t>
            </a:r>
          </a:p>
          <a:p>
            <a:r>
              <a:rPr lang="fr-FR" sz="2000" dirty="0">
                <a:cs typeface="+mj-cs"/>
              </a:rPr>
              <a:t>        Les mêmes résultats peuvent être interprétés partout.</a:t>
            </a:r>
          </a:p>
          <a:p>
            <a:r>
              <a:rPr lang="fr-FR" sz="2000" dirty="0">
                <a:cs typeface="+mj-cs"/>
              </a:rPr>
              <a:t>5️⃣ Permet la surveillance hospitalière</a:t>
            </a:r>
          </a:p>
          <a:p>
            <a:r>
              <a:rPr lang="fr-FR" sz="2000" dirty="0">
                <a:cs typeface="+mj-cs"/>
              </a:rPr>
              <a:t>🔹 Ex : Détection d’une hausse de résistance chez Pseudomonas </a:t>
            </a:r>
            <a:r>
              <a:rPr lang="fr-FR" sz="2000" dirty="0" err="1">
                <a:cs typeface="+mj-cs"/>
              </a:rPr>
              <a:t>aeruginosa</a:t>
            </a:r>
            <a:r>
              <a:rPr lang="fr-FR" sz="2000" dirty="0">
                <a:cs typeface="+mj-cs"/>
              </a:rPr>
              <a:t>.</a:t>
            </a:r>
            <a:endParaRPr lang="ar-DZ" sz="2000" dirty="0">
              <a:cs typeface="+mj-cs"/>
            </a:endParaRPr>
          </a:p>
        </p:txBody>
      </p:sp>
      <p:grpSp>
        <p:nvGrpSpPr>
          <p:cNvPr id="11" name="Group 10">
            <a:extLst>
              <a:ext uri="{FF2B5EF4-FFF2-40B4-BE49-F238E27FC236}">
                <a16:creationId xmlns:a16="http://schemas.microsoft.com/office/drawing/2014/main" id="{7155F795-209E-4E68-555F-004D5591E459}"/>
              </a:ext>
            </a:extLst>
          </p:cNvPr>
          <p:cNvGrpSpPr/>
          <p:nvPr/>
        </p:nvGrpSpPr>
        <p:grpSpPr>
          <a:xfrm>
            <a:off x="5081373" y="-6108108"/>
            <a:ext cx="7122793" cy="5618824"/>
            <a:chOff x="5069207" y="355845"/>
            <a:chExt cx="7122793" cy="5618824"/>
          </a:xfrm>
        </p:grpSpPr>
        <p:sp>
          <p:nvSpPr>
            <p:cNvPr id="12" name="TextBox 11">
              <a:extLst>
                <a:ext uri="{FF2B5EF4-FFF2-40B4-BE49-F238E27FC236}">
                  <a16:creationId xmlns:a16="http://schemas.microsoft.com/office/drawing/2014/main" id="{3B2A0F02-4A6D-7906-4A3E-020B7C1AE239}"/>
                </a:ext>
              </a:extLst>
            </p:cNvPr>
            <p:cNvSpPr txBox="1"/>
            <p:nvPr/>
          </p:nvSpPr>
          <p:spPr>
            <a:xfrm>
              <a:off x="5069207" y="355845"/>
              <a:ext cx="7122793" cy="1569660"/>
            </a:xfrm>
            <a:prstGeom prst="rect">
              <a:avLst/>
            </a:prstGeom>
            <a:noFill/>
          </p:spPr>
          <p:txBody>
            <a:bodyPr wrap="square" rtlCol="1">
              <a:spAutoFit/>
            </a:bodyPr>
            <a:lstStyle/>
            <a:p>
              <a:r>
                <a:rPr lang="fr-FR" sz="2400" dirty="0"/>
                <a:t>          </a:t>
              </a:r>
              <a:r>
                <a:rPr lang="fr-FR" sz="2400" b="1" dirty="0"/>
                <a:t>Critères d'Interprétation (CLSI/EUCAST</a:t>
              </a:r>
            </a:p>
            <a:p>
              <a:r>
                <a:rPr lang="fr-FR" sz="2400" dirty="0"/>
                <a:t>Les résultats du diamètre du halo sont catégorisés en trois classes cliniques, déterminant le choix thérapeutique:</a:t>
              </a:r>
            </a:p>
          </p:txBody>
        </p:sp>
        <p:sp>
          <p:nvSpPr>
            <p:cNvPr id="13" name="TextBox 12">
              <a:extLst>
                <a:ext uri="{FF2B5EF4-FFF2-40B4-BE49-F238E27FC236}">
                  <a16:creationId xmlns:a16="http://schemas.microsoft.com/office/drawing/2014/main" id="{9D9BA227-9290-8085-C363-6B479B759C6E}"/>
                </a:ext>
              </a:extLst>
            </p:cNvPr>
            <p:cNvSpPr txBox="1"/>
            <p:nvPr/>
          </p:nvSpPr>
          <p:spPr>
            <a:xfrm>
              <a:off x="5303944" y="2314921"/>
              <a:ext cx="1900918" cy="2585323"/>
            </a:xfrm>
            <a:prstGeom prst="rect">
              <a:avLst/>
            </a:prstGeom>
            <a:noFill/>
          </p:spPr>
          <p:txBody>
            <a:bodyPr wrap="square" rtlCol="1">
              <a:spAutoFit/>
            </a:bodyPr>
            <a:lstStyle/>
            <a:p>
              <a:r>
                <a:rPr lang="fr-FR" b="1" dirty="0"/>
                <a:t>S-Sensible </a:t>
              </a:r>
            </a:p>
            <a:p>
              <a:r>
                <a:rPr lang="fr-FR" dirty="0"/>
                <a:t>Diamètre du halo grand. l'infection est susceptible de répondre au traitement avec cet antibiotique aux doses standard</a:t>
              </a:r>
              <a:endParaRPr lang="ar-DZ" dirty="0"/>
            </a:p>
          </p:txBody>
        </p:sp>
        <p:sp>
          <p:nvSpPr>
            <p:cNvPr id="14" name="TextBox 13">
              <a:extLst>
                <a:ext uri="{FF2B5EF4-FFF2-40B4-BE49-F238E27FC236}">
                  <a16:creationId xmlns:a16="http://schemas.microsoft.com/office/drawing/2014/main" id="{09461950-8D8C-D7C4-79A9-4E9342804ED7}"/>
                </a:ext>
              </a:extLst>
            </p:cNvPr>
            <p:cNvSpPr txBox="1"/>
            <p:nvPr/>
          </p:nvSpPr>
          <p:spPr>
            <a:xfrm>
              <a:off x="7338532" y="2281350"/>
              <a:ext cx="2211705" cy="3693319"/>
            </a:xfrm>
            <a:prstGeom prst="rect">
              <a:avLst/>
            </a:prstGeom>
            <a:noFill/>
          </p:spPr>
          <p:txBody>
            <a:bodyPr wrap="square" rtlCol="1">
              <a:spAutoFit/>
            </a:bodyPr>
            <a:lstStyle/>
            <a:p>
              <a:r>
                <a:rPr lang="fr-FR" b="1" dirty="0"/>
                <a:t>I - Intermédiaire</a:t>
              </a:r>
            </a:p>
            <a:p>
              <a:r>
                <a:rPr lang="fr-FR" dirty="0"/>
                <a:t>Diamètre du halo modéré. L'efficacité est incertaine. Peut être utilisé si la concentration d'antibiotique peut être augmentée sans toxicité (ex: infection urinaire) ou si c'est le seul traitement oral possible.</a:t>
              </a:r>
              <a:endParaRPr lang="ar-DZ" dirty="0"/>
            </a:p>
          </p:txBody>
        </p:sp>
        <p:sp>
          <p:nvSpPr>
            <p:cNvPr id="15" name="TextBox 14">
              <a:extLst>
                <a:ext uri="{FF2B5EF4-FFF2-40B4-BE49-F238E27FC236}">
                  <a16:creationId xmlns:a16="http://schemas.microsoft.com/office/drawing/2014/main" id="{D726C177-0ADB-1BAE-024B-0AF1B1618D57}"/>
                </a:ext>
              </a:extLst>
            </p:cNvPr>
            <p:cNvSpPr txBox="1"/>
            <p:nvPr/>
          </p:nvSpPr>
          <p:spPr>
            <a:xfrm>
              <a:off x="10010747" y="2281350"/>
              <a:ext cx="2047583" cy="2862322"/>
            </a:xfrm>
            <a:prstGeom prst="rect">
              <a:avLst/>
            </a:prstGeom>
            <a:noFill/>
          </p:spPr>
          <p:txBody>
            <a:bodyPr wrap="square" rtlCol="1">
              <a:spAutoFit/>
            </a:bodyPr>
            <a:lstStyle/>
            <a:p>
              <a:r>
                <a:rPr lang="fr-FR" b="1" dirty="0"/>
                <a:t>R - Résistant</a:t>
              </a:r>
            </a:p>
            <a:p>
              <a:r>
                <a:rPr lang="fr-FR" dirty="0"/>
                <a:t>Diamètre du halo petit ou absence de halo. L'antibiotique est inefficace. Son utilisation est associée à un risque élevé d'échec clinique.</a:t>
              </a:r>
              <a:endParaRPr lang="ar-DZ" dirty="0"/>
            </a:p>
          </p:txBody>
        </p:sp>
        <p:sp>
          <p:nvSpPr>
            <p:cNvPr id="16" name="Arrow: Down 15">
              <a:extLst>
                <a:ext uri="{FF2B5EF4-FFF2-40B4-BE49-F238E27FC236}">
                  <a16:creationId xmlns:a16="http://schemas.microsoft.com/office/drawing/2014/main" id="{11753E31-3DE7-3094-E994-7B0C89FDBA26}"/>
                </a:ext>
              </a:extLst>
            </p:cNvPr>
            <p:cNvSpPr/>
            <p:nvPr/>
          </p:nvSpPr>
          <p:spPr>
            <a:xfrm>
              <a:off x="5784642" y="1896376"/>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sp>
          <p:nvSpPr>
            <p:cNvPr id="17" name="Arrow: Down 16">
              <a:extLst>
                <a:ext uri="{FF2B5EF4-FFF2-40B4-BE49-F238E27FC236}">
                  <a16:creationId xmlns:a16="http://schemas.microsoft.com/office/drawing/2014/main" id="{9E65FAC6-0FE5-DB58-E538-86BE77E25A84}"/>
                </a:ext>
              </a:extLst>
            </p:cNvPr>
            <p:cNvSpPr/>
            <p:nvPr/>
          </p:nvSpPr>
          <p:spPr>
            <a:xfrm>
              <a:off x="10652185" y="1896376"/>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sp>
          <p:nvSpPr>
            <p:cNvPr id="18" name="Arrow: Down 17">
              <a:extLst>
                <a:ext uri="{FF2B5EF4-FFF2-40B4-BE49-F238E27FC236}">
                  <a16:creationId xmlns:a16="http://schemas.microsoft.com/office/drawing/2014/main" id="{C900C431-8B8F-122D-634E-9802307F682E}"/>
                </a:ext>
              </a:extLst>
            </p:cNvPr>
            <p:cNvSpPr/>
            <p:nvPr/>
          </p:nvSpPr>
          <p:spPr>
            <a:xfrm>
              <a:off x="8026123" y="1891610"/>
              <a:ext cx="225971" cy="447675"/>
            </a:xfrm>
            <a:prstGeom prst="downArrow">
              <a:avLst/>
            </a:prstGeom>
            <a:solidFill>
              <a:schemeClr val="accent1">
                <a:lumMod val="50000"/>
                <a:alpha val="83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DZ"/>
            </a:p>
          </p:txBody>
        </p:sp>
      </p:grpSp>
      <p:sp>
        <p:nvSpPr>
          <p:cNvPr id="19" name="TextBox 18">
            <a:extLst>
              <a:ext uri="{FF2B5EF4-FFF2-40B4-BE49-F238E27FC236}">
                <a16:creationId xmlns:a16="http://schemas.microsoft.com/office/drawing/2014/main" id="{9EA86B2E-CCC4-1583-8B3C-85C878030B88}"/>
              </a:ext>
            </a:extLst>
          </p:cNvPr>
          <p:cNvSpPr txBox="1"/>
          <p:nvPr/>
        </p:nvSpPr>
        <p:spPr>
          <a:xfrm>
            <a:off x="5007497" y="7347284"/>
            <a:ext cx="6898106" cy="5078313"/>
          </a:xfrm>
          <a:prstGeom prst="rect">
            <a:avLst/>
          </a:prstGeom>
          <a:noFill/>
        </p:spPr>
        <p:txBody>
          <a:bodyPr wrap="square" rtlCol="1">
            <a:spAutoFit/>
          </a:bodyPr>
          <a:lstStyle/>
          <a:p>
            <a:r>
              <a:rPr lang="fr-FR" sz="2400" b="1" dirty="0"/>
              <a:t>      Importance de la méthode Kirby-Bauer </a:t>
            </a:r>
          </a:p>
          <a:p>
            <a:r>
              <a:rPr lang="fr-FR" sz="2000" dirty="0">
                <a:cs typeface="+mj-cs"/>
              </a:rPr>
              <a:t>La méthode de Kirby-Bauer est essentielle parce qu’elle :</a:t>
            </a:r>
          </a:p>
          <a:p>
            <a:r>
              <a:rPr lang="fr-FR" sz="2000" dirty="0">
                <a:cs typeface="+mj-cs"/>
              </a:rPr>
              <a:t>1️⃣ Aide à choisir l’antibiotique efficace</a:t>
            </a:r>
          </a:p>
          <a:p>
            <a:r>
              <a:rPr lang="fr-FR" sz="2000" dirty="0">
                <a:cs typeface="+mj-cs"/>
              </a:rPr>
              <a:t>🔹 Exemple : E. coli sensible à la Ciprofloxacine → on utilise ce médicament.</a:t>
            </a:r>
          </a:p>
          <a:p>
            <a:r>
              <a:rPr lang="fr-FR" sz="2000" dirty="0">
                <a:cs typeface="+mj-cs"/>
              </a:rPr>
              <a:t>2️⃣ Réduit la résistance aux antibiotiques</a:t>
            </a:r>
          </a:p>
          <a:p>
            <a:r>
              <a:rPr lang="fr-FR" sz="2000" dirty="0">
                <a:cs typeface="+mj-cs"/>
              </a:rPr>
              <a:t>       On évite d’utiliser l’Ampicilline si la bactérie y est résistante.</a:t>
            </a:r>
          </a:p>
          <a:p>
            <a:r>
              <a:rPr lang="fr-FR" sz="2000" dirty="0">
                <a:cs typeface="+mj-cs"/>
              </a:rPr>
              <a:t>3️⃣ Est simple et peu coûteuse  </a:t>
            </a:r>
          </a:p>
          <a:p>
            <a:r>
              <a:rPr lang="fr-FR" sz="2000" dirty="0">
                <a:cs typeface="+mj-cs"/>
              </a:rPr>
              <a:t>        Utilisable dans un petit laboratoire sans équipements sophistiqués.</a:t>
            </a:r>
          </a:p>
          <a:p>
            <a:r>
              <a:rPr lang="fr-FR" sz="2000" dirty="0">
                <a:cs typeface="+mj-cs"/>
              </a:rPr>
              <a:t>4️⃣ Est reconnue internationalement (CLSI, EUCAST)</a:t>
            </a:r>
          </a:p>
          <a:p>
            <a:r>
              <a:rPr lang="fr-FR" sz="2000" dirty="0">
                <a:cs typeface="+mj-cs"/>
              </a:rPr>
              <a:t>        Les mêmes résultats peuvent être interprétés partout.</a:t>
            </a:r>
          </a:p>
          <a:p>
            <a:r>
              <a:rPr lang="fr-FR" sz="2000" dirty="0">
                <a:cs typeface="+mj-cs"/>
              </a:rPr>
              <a:t>5️⃣ Permet la surveillance hospitalière</a:t>
            </a:r>
          </a:p>
          <a:p>
            <a:r>
              <a:rPr lang="fr-FR" sz="2000" dirty="0">
                <a:cs typeface="+mj-cs"/>
              </a:rPr>
              <a:t>🔹 Ex : Détection d’une hausse de résistance chez Pseudomonas </a:t>
            </a:r>
            <a:r>
              <a:rPr lang="fr-FR" sz="2000" dirty="0" err="1">
                <a:cs typeface="+mj-cs"/>
              </a:rPr>
              <a:t>aeruginosa</a:t>
            </a:r>
            <a:r>
              <a:rPr lang="fr-FR" sz="2000" dirty="0">
                <a:cs typeface="+mj-cs"/>
              </a:rPr>
              <a:t>.</a:t>
            </a:r>
            <a:endParaRPr lang="ar-DZ" sz="2000" dirty="0">
              <a:cs typeface="+mj-cs"/>
            </a:endParaRPr>
          </a:p>
        </p:txBody>
      </p:sp>
    </p:spTree>
    <p:extLst>
      <p:ext uri="{BB962C8B-B14F-4D97-AF65-F5344CB8AC3E}">
        <p14:creationId xmlns:p14="http://schemas.microsoft.com/office/powerpoint/2010/main" val="1568936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2110</TotalTime>
  <Words>2346</Words>
  <Application>Microsoft Office PowerPoint</Application>
  <PresentationFormat>Grand écran</PresentationFormat>
  <Paragraphs>261</Paragraphs>
  <Slides>12</Slides>
  <Notes>0</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12</vt:i4>
      </vt:variant>
    </vt:vector>
  </HeadingPairs>
  <TitlesOfParts>
    <vt:vector size="20" baseType="lpstr">
      <vt:lpstr>Aptos</vt:lpstr>
      <vt:lpstr>Aptos Display</vt:lpstr>
      <vt:lpstr>Arial</vt:lpstr>
      <vt:lpstr>Arial Black</vt:lpstr>
      <vt:lpstr>Blackadder ITC</vt:lpstr>
      <vt:lpstr>Cooper Black</vt:lpstr>
      <vt:lpstr>Freestyle Script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mahdimegherbi08@outlook.com</dc:creator>
  <cp:lastModifiedBy>client</cp:lastModifiedBy>
  <cp:revision>23</cp:revision>
  <dcterms:created xsi:type="dcterms:W3CDTF">2025-10-11T19:12:16Z</dcterms:created>
  <dcterms:modified xsi:type="dcterms:W3CDTF">2025-10-23T09:41:05Z</dcterms:modified>
</cp:coreProperties>
</file>